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68" r:id="rId5"/>
    <p:sldId id="269" r:id="rId6"/>
    <p:sldId id="256" r:id="rId7"/>
    <p:sldId id="272" r:id="rId8"/>
    <p:sldId id="275" r:id="rId9"/>
    <p:sldId id="266" r:id="rId10"/>
    <p:sldId id="277" r:id="rId11"/>
    <p:sldId id="257" r:id="rId12"/>
    <p:sldId id="263" r:id="rId13"/>
    <p:sldId id="273" r:id="rId14"/>
    <p:sldId id="271" r:id="rId15"/>
    <p:sldId id="267" r:id="rId16"/>
    <p:sldId id="276" r:id="rId17"/>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hilde BONNET" initials="MB" lastIdx="33" clrIdx="0">
    <p:extLst>
      <p:ext uri="{19B8F6BF-5375-455C-9EA6-DF929625EA0E}">
        <p15:presenceInfo xmlns:p15="http://schemas.microsoft.com/office/powerpoint/2012/main" userId="Mathilde BONNET" providerId="None"/>
      </p:ext>
    </p:extLst>
  </p:cmAuthor>
  <p:cmAuthor id="2" name="Maëva  Meynier" initials="MM" lastIdx="5" clrIdx="1">
    <p:extLst>
      <p:ext uri="{19B8F6BF-5375-455C-9EA6-DF929625EA0E}">
        <p15:presenceInfo xmlns:p15="http://schemas.microsoft.com/office/powerpoint/2012/main" userId="Maëva  Meynier" providerId="None"/>
      </p:ext>
    </p:extLst>
  </p:cmAuthor>
  <p:cmAuthor id="3" name="Frederic Carvalho" initials="FC" lastIdx="7" clrIdx="2">
    <p:extLst>
      <p:ext uri="{19B8F6BF-5375-455C-9EA6-DF929625EA0E}">
        <p15:presenceInfo xmlns:p15="http://schemas.microsoft.com/office/powerpoint/2012/main" userId="Frederic Carvalh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7ED"/>
    <a:srgbClr val="D9DEE7"/>
    <a:srgbClr val="EFF1F5"/>
    <a:srgbClr val="4C216D"/>
    <a:srgbClr val="F4E9FB"/>
    <a:srgbClr val="E9D3F7"/>
    <a:srgbClr val="CCF9E8"/>
    <a:srgbClr val="0F99B2"/>
    <a:srgbClr val="5757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Style foncé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4" autoAdjust="0"/>
    <p:restoredTop sz="94673"/>
  </p:normalViewPr>
  <p:slideViewPr>
    <p:cSldViewPr snapToGrid="0" snapToObjects="1">
      <p:cViewPr varScale="1">
        <p:scale>
          <a:sx n="79" d="100"/>
          <a:sy n="79" d="100"/>
        </p:scale>
        <p:origin x="2298" y="90"/>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1.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image" Target="../media/image59.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image" Target="../media/image61.emf"/><Relationship Id="rId5" Type="http://schemas.openxmlformats.org/officeDocument/2006/relationships/image" Target="../media/image65.emf"/><Relationship Id="rId4" Type="http://schemas.openxmlformats.org/officeDocument/2006/relationships/image" Target="../media/image64.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21.emf"/><Relationship Id="rId2" Type="http://schemas.openxmlformats.org/officeDocument/2006/relationships/image" Target="../media/image16.emf"/><Relationship Id="rId1" Type="http://schemas.openxmlformats.org/officeDocument/2006/relationships/image" Target="../media/image15.emf"/><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image" Target="../media/image30.emf"/><Relationship Id="rId1" Type="http://schemas.openxmlformats.org/officeDocument/2006/relationships/image" Target="../media/image29.emf"/><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 Id="rId9" Type="http://schemas.openxmlformats.org/officeDocument/2006/relationships/image" Target="../media/image37.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6" Type="http://schemas.openxmlformats.org/officeDocument/2006/relationships/image" Target="../media/image49.emf"/><Relationship Id="rId5" Type="http://schemas.openxmlformats.org/officeDocument/2006/relationships/image" Target="../media/image48.emf"/><Relationship Id="rId4" Type="http://schemas.openxmlformats.org/officeDocument/2006/relationships/image" Target="../media/image47.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image" Target="../media/image51.emf"/><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2C598158-D357-0F41-A5DD-4C77E08DF94D}" type="datetimeFigureOut">
              <a:rPr lang="fr-FR" smtClean="0"/>
              <a:t>11/11/2021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615377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C598158-D357-0F41-A5DD-4C77E08DF94D}" type="datetimeFigureOut">
              <a:rPr lang="fr-FR" smtClean="0"/>
              <a:t>11/11/2021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2919286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C598158-D357-0F41-A5DD-4C77E08DF94D}" type="datetimeFigureOut">
              <a:rPr lang="fr-FR" smtClean="0"/>
              <a:t>11/11/2021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318728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C598158-D357-0F41-A5DD-4C77E08DF94D}" type="datetimeFigureOut">
              <a:rPr lang="fr-FR" smtClean="0"/>
              <a:t>11/11/2021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3049748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2C598158-D357-0F41-A5DD-4C77E08DF94D}" type="datetimeFigureOut">
              <a:rPr lang="fr-FR" smtClean="0"/>
              <a:t>11/11/2021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286280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2C598158-D357-0F41-A5DD-4C77E08DF94D}" type="datetimeFigureOut">
              <a:rPr lang="fr-FR" smtClean="0"/>
              <a:t>11/11/2021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4202124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fr-FR"/>
              <a:t>Modifiez le style du titre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472381" y="3618442"/>
            <a:ext cx="2901255"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3471863" y="3618442"/>
            <a:ext cx="2915543"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2C598158-D357-0F41-A5DD-4C77E08DF94D}" type="datetimeFigureOut">
              <a:rPr lang="fr-FR" smtClean="0"/>
              <a:t>11/11/2021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265785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2C598158-D357-0F41-A5DD-4C77E08DF94D}" type="datetimeFigureOut">
              <a:rPr lang="fr-FR" smtClean="0"/>
              <a:t>11/11/2021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3852408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598158-D357-0F41-A5DD-4C77E08DF94D}" type="datetimeFigureOut">
              <a:rPr lang="fr-FR" smtClean="0"/>
              <a:t>11/11/2021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371496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2C598158-D357-0F41-A5DD-4C77E08DF94D}" type="datetimeFigureOut">
              <a:rPr lang="fr-FR" smtClean="0"/>
              <a:t>11/11/2021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2336147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2C598158-D357-0F41-A5DD-4C77E08DF94D}" type="datetimeFigureOut">
              <a:rPr lang="fr-FR" smtClean="0"/>
              <a:t>11/11/2021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A62CDA-B56E-B74F-8E1C-D98F07331684}" type="slidenum">
              <a:rPr lang="fr-FR" smtClean="0"/>
              <a:t>‹N°›</a:t>
            </a:fld>
            <a:endParaRPr lang="fr-FR"/>
          </a:p>
        </p:txBody>
      </p:sp>
    </p:spTree>
    <p:extLst>
      <p:ext uri="{BB962C8B-B14F-4D97-AF65-F5344CB8AC3E}">
        <p14:creationId xmlns:p14="http://schemas.microsoft.com/office/powerpoint/2010/main" val="882803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2C598158-D357-0F41-A5DD-4C77E08DF94D}" type="datetimeFigureOut">
              <a:rPr lang="fr-FR" smtClean="0"/>
              <a:t>11/11/2021</a:t>
            </a:fld>
            <a:endParaRPr lang="fr-F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8EA62CDA-B56E-B74F-8E1C-D98F07331684}" type="slidenum">
              <a:rPr lang="fr-FR" smtClean="0"/>
              <a:t>‹N°›</a:t>
            </a:fld>
            <a:endParaRPr lang="fr-FR"/>
          </a:p>
        </p:txBody>
      </p:sp>
    </p:spTree>
    <p:extLst>
      <p:ext uri="{BB962C8B-B14F-4D97-AF65-F5344CB8AC3E}">
        <p14:creationId xmlns:p14="http://schemas.microsoft.com/office/powerpoint/2010/main" val="1458737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emf"/><Relationship Id="rId13" Type="http://schemas.openxmlformats.org/officeDocument/2006/relationships/image" Target="../media/image4.emf"/><Relationship Id="rId18" Type="http://schemas.openxmlformats.org/officeDocument/2006/relationships/oleObject" Target="../embeddings/oleObject7.bin"/><Relationship Id="rId3" Type="http://schemas.openxmlformats.org/officeDocument/2006/relationships/image" Target="../media/image8.jpe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image" Target="../media/image6.emf"/><Relationship Id="rId2" Type="http://schemas.openxmlformats.org/officeDocument/2006/relationships/slideLayout" Target="../slideLayouts/slideLayout2.xml"/><Relationship Id="rId16" Type="http://schemas.openxmlformats.org/officeDocument/2006/relationships/oleObject" Target="../embeddings/oleObject6.bin"/><Relationship Id="rId1" Type="http://schemas.openxmlformats.org/officeDocument/2006/relationships/vmlDrawing" Target="../drawings/vmlDrawing1.vml"/><Relationship Id="rId6" Type="http://schemas.openxmlformats.org/officeDocument/2006/relationships/image" Target="../media/image1.emf"/><Relationship Id="rId11" Type="http://schemas.openxmlformats.org/officeDocument/2006/relationships/image" Target="../media/image10.jpeg"/><Relationship Id="rId5" Type="http://schemas.openxmlformats.org/officeDocument/2006/relationships/oleObject" Target="../embeddings/oleObject1.bin"/><Relationship Id="rId15" Type="http://schemas.openxmlformats.org/officeDocument/2006/relationships/image" Target="../media/image5.emf"/><Relationship Id="rId10" Type="http://schemas.openxmlformats.org/officeDocument/2006/relationships/image" Target="../media/image3.emf"/><Relationship Id="rId19" Type="http://schemas.openxmlformats.org/officeDocument/2006/relationships/image" Target="../media/image7.emf"/><Relationship Id="rId4" Type="http://schemas.openxmlformats.org/officeDocument/2006/relationships/image" Target="../media/image9.jpeg"/><Relationship Id="rId9" Type="http://schemas.openxmlformats.org/officeDocument/2006/relationships/oleObject" Target="../embeddings/oleObject3.bin"/><Relationship Id="rId14" Type="http://schemas.openxmlformats.org/officeDocument/2006/relationships/oleObject" Target="../embeddings/oleObject5.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58.emf"/><Relationship Id="rId4" Type="http://schemas.openxmlformats.org/officeDocument/2006/relationships/image" Target="../media/image57.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60.emf"/><Relationship Id="rId5" Type="http://schemas.openxmlformats.org/officeDocument/2006/relationships/oleObject" Target="../embeddings/oleObject54.bin"/><Relationship Id="rId4" Type="http://schemas.openxmlformats.org/officeDocument/2006/relationships/image" Target="../media/image59.emf"/></Relationships>
</file>

<file path=ppt/slides/_rels/slide12.xml.rels><?xml version="1.0" encoding="UTF-8" standalone="yes"?>
<Relationships xmlns="http://schemas.openxmlformats.org/package/2006/relationships"><Relationship Id="rId8" Type="http://schemas.openxmlformats.org/officeDocument/2006/relationships/image" Target="../media/image63.emf"/><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image" Target="../media/image65.e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62.emf"/><Relationship Id="rId11" Type="http://schemas.openxmlformats.org/officeDocument/2006/relationships/oleObject" Target="../embeddings/oleObject59.bin"/><Relationship Id="rId5" Type="http://schemas.openxmlformats.org/officeDocument/2006/relationships/oleObject" Target="../embeddings/oleObject56.bin"/><Relationship Id="rId10" Type="http://schemas.openxmlformats.org/officeDocument/2006/relationships/image" Target="../media/image64.emf"/><Relationship Id="rId4" Type="http://schemas.openxmlformats.org/officeDocument/2006/relationships/image" Target="../media/image61.emf"/><Relationship Id="rId9" Type="http://schemas.openxmlformats.org/officeDocument/2006/relationships/oleObject" Target="../embeddings/oleObject58.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67.emf"/><Relationship Id="rId5" Type="http://schemas.openxmlformats.org/officeDocument/2006/relationships/oleObject" Target="../embeddings/oleObject61.bin"/><Relationship Id="rId4" Type="http://schemas.openxmlformats.org/officeDocument/2006/relationships/image" Target="../media/image66.emf"/></Relationships>
</file>

<file path=ppt/slides/_rels/slide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oleObject" Target="../embeddings/oleObject9.bin"/><Relationship Id="rId10" Type="http://schemas.openxmlformats.org/officeDocument/2006/relationships/image" Target="../media/image14.emf"/><Relationship Id="rId4" Type="http://schemas.openxmlformats.org/officeDocument/2006/relationships/image" Target="../media/image11.emf"/><Relationship Id="rId9" Type="http://schemas.openxmlformats.org/officeDocument/2006/relationships/oleObject" Target="../embeddings/oleObject11.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19.emf"/><Relationship Id="rId3" Type="http://schemas.openxmlformats.org/officeDocument/2006/relationships/image" Target="../media/image22.png"/><Relationship Id="rId7" Type="http://schemas.openxmlformats.org/officeDocument/2006/relationships/image" Target="../media/image16.emf"/><Relationship Id="rId12" Type="http://schemas.openxmlformats.org/officeDocument/2006/relationships/oleObject" Target="../embeddings/oleObject16.bin"/><Relationship Id="rId17" Type="http://schemas.openxmlformats.org/officeDocument/2006/relationships/image" Target="../media/image21.emf"/><Relationship Id="rId2" Type="http://schemas.openxmlformats.org/officeDocument/2006/relationships/slideLayout" Target="../slideLayouts/slideLayout1.xml"/><Relationship Id="rId16" Type="http://schemas.openxmlformats.org/officeDocument/2006/relationships/oleObject" Target="../embeddings/oleObject18.bin"/><Relationship Id="rId1" Type="http://schemas.openxmlformats.org/officeDocument/2006/relationships/vmlDrawing" Target="../drawings/vmlDrawing3.vml"/><Relationship Id="rId6" Type="http://schemas.openxmlformats.org/officeDocument/2006/relationships/oleObject" Target="../embeddings/oleObject13.bin"/><Relationship Id="rId11" Type="http://schemas.openxmlformats.org/officeDocument/2006/relationships/image" Target="../media/image18.emf"/><Relationship Id="rId5" Type="http://schemas.openxmlformats.org/officeDocument/2006/relationships/image" Target="../media/image15.emf"/><Relationship Id="rId15" Type="http://schemas.openxmlformats.org/officeDocument/2006/relationships/image" Target="../media/image20.e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17.emf"/><Relationship Id="rId14" Type="http://schemas.openxmlformats.org/officeDocument/2006/relationships/oleObject" Target="../embeddings/oleObject17.bin"/></Relationships>
</file>

<file path=ppt/slides/_rels/slide4.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27.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4.e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26.emf"/><Relationship Id="rId4" Type="http://schemas.openxmlformats.org/officeDocument/2006/relationships/image" Target="../media/image23.emf"/><Relationship Id="rId9" Type="http://schemas.openxmlformats.org/officeDocument/2006/relationships/oleObject" Target="../embeddings/oleObject22.bin"/><Relationship Id="rId14" Type="http://schemas.openxmlformats.org/officeDocument/2006/relationships/image" Target="../media/image28.emf"/></Relationships>
</file>

<file path=ppt/slides/_rels/slide5.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oleObject" Target="../embeddings/oleObject30.bin"/><Relationship Id="rId18" Type="http://schemas.openxmlformats.org/officeDocument/2006/relationships/image" Target="../media/image36.e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33.emf"/><Relationship Id="rId17" Type="http://schemas.openxmlformats.org/officeDocument/2006/relationships/oleObject" Target="../embeddings/oleObject32.bin"/><Relationship Id="rId2" Type="http://schemas.openxmlformats.org/officeDocument/2006/relationships/slideLayout" Target="../slideLayouts/slideLayout2.xml"/><Relationship Id="rId16" Type="http://schemas.openxmlformats.org/officeDocument/2006/relationships/image" Target="../media/image35.emf"/><Relationship Id="rId20" Type="http://schemas.openxmlformats.org/officeDocument/2006/relationships/image" Target="../media/image37.emf"/><Relationship Id="rId1" Type="http://schemas.openxmlformats.org/officeDocument/2006/relationships/vmlDrawing" Target="../drawings/vmlDrawing5.vml"/><Relationship Id="rId6" Type="http://schemas.openxmlformats.org/officeDocument/2006/relationships/image" Target="../media/image30.e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32.emf"/><Relationship Id="rId19" Type="http://schemas.openxmlformats.org/officeDocument/2006/relationships/oleObject" Target="../embeddings/oleObject33.bin"/><Relationship Id="rId4" Type="http://schemas.openxmlformats.org/officeDocument/2006/relationships/image" Target="../media/image29.emf"/><Relationship Id="rId9" Type="http://schemas.openxmlformats.org/officeDocument/2006/relationships/oleObject" Target="../embeddings/oleObject28.bin"/><Relationship Id="rId14" Type="http://schemas.openxmlformats.org/officeDocument/2006/relationships/image" Target="../media/image34.emf"/></Relationships>
</file>

<file path=ppt/slides/_rels/slide6.xml.rels><?xml version="1.0" encoding="UTF-8" standalone="yes"?>
<Relationships xmlns="http://schemas.openxmlformats.org/package/2006/relationships"><Relationship Id="rId8" Type="http://schemas.openxmlformats.org/officeDocument/2006/relationships/image" Target="../media/image40.emf"/><Relationship Id="rId13"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42.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9.e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41.emf"/><Relationship Id="rId4" Type="http://schemas.openxmlformats.org/officeDocument/2006/relationships/image" Target="../media/image38.emf"/><Relationship Id="rId9" Type="http://schemas.openxmlformats.org/officeDocument/2006/relationships/oleObject" Target="../embeddings/oleObject37.bin"/><Relationship Id="rId14" Type="http://schemas.openxmlformats.org/officeDocument/2006/relationships/image" Target="../media/image43.emf"/></Relationships>
</file>

<file path=ppt/slides/_rels/slide7.xml.rels><?xml version="1.0" encoding="UTF-8" standalone="yes"?>
<Relationships xmlns="http://schemas.openxmlformats.org/package/2006/relationships"><Relationship Id="rId8" Type="http://schemas.openxmlformats.org/officeDocument/2006/relationships/image" Target="../media/image46.emf"/><Relationship Id="rId13" Type="http://schemas.openxmlformats.org/officeDocument/2006/relationships/oleObject" Target="../embeddings/oleObject45.bin"/><Relationship Id="rId3" Type="http://schemas.openxmlformats.org/officeDocument/2006/relationships/oleObject" Target="../embeddings/oleObject40.bin"/><Relationship Id="rId7" Type="http://schemas.openxmlformats.org/officeDocument/2006/relationships/oleObject" Target="../embeddings/oleObject42.bin"/><Relationship Id="rId12"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45.emf"/><Relationship Id="rId11" Type="http://schemas.openxmlformats.org/officeDocument/2006/relationships/oleObject" Target="../embeddings/oleObject44.bin"/><Relationship Id="rId5" Type="http://schemas.openxmlformats.org/officeDocument/2006/relationships/oleObject" Target="../embeddings/oleObject41.bin"/><Relationship Id="rId10" Type="http://schemas.openxmlformats.org/officeDocument/2006/relationships/image" Target="../media/image47.emf"/><Relationship Id="rId4" Type="http://schemas.openxmlformats.org/officeDocument/2006/relationships/image" Target="../media/image44.emf"/><Relationship Id="rId9" Type="http://schemas.openxmlformats.org/officeDocument/2006/relationships/oleObject" Target="../embeddings/oleObject43.bin"/><Relationship Id="rId14" Type="http://schemas.openxmlformats.org/officeDocument/2006/relationships/image" Target="../media/image49.emf"/></Relationships>
</file>

<file path=ppt/slides/_rels/slide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53.emf"/><Relationship Id="rId13" Type="http://schemas.openxmlformats.org/officeDocument/2006/relationships/oleObject" Target="../embeddings/oleObject51.bin"/><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55.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2.emf"/><Relationship Id="rId11" Type="http://schemas.openxmlformats.org/officeDocument/2006/relationships/oleObject" Target="../embeddings/oleObject50.bin"/><Relationship Id="rId5" Type="http://schemas.openxmlformats.org/officeDocument/2006/relationships/oleObject" Target="../embeddings/oleObject47.bin"/><Relationship Id="rId10" Type="http://schemas.openxmlformats.org/officeDocument/2006/relationships/image" Target="../media/image54.emf"/><Relationship Id="rId4" Type="http://schemas.openxmlformats.org/officeDocument/2006/relationships/image" Target="../media/image51.emf"/><Relationship Id="rId9" Type="http://schemas.openxmlformats.org/officeDocument/2006/relationships/oleObject" Target="../embeddings/oleObject49.bin"/><Relationship Id="rId14" Type="http://schemas.openxmlformats.org/officeDocument/2006/relationships/image" Target="../media/image5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590" y="5045744"/>
            <a:ext cx="1890143" cy="1408802"/>
          </a:xfrm>
          <a:prstGeom prst="rect">
            <a:avLst/>
          </a:prstGeom>
          <a:ln w="12700">
            <a:solidFill>
              <a:schemeClr val="tx1"/>
            </a:solidFill>
          </a:ln>
        </p:spPr>
      </p:pic>
      <p:pic>
        <p:nvPicPr>
          <p:cNvPr id="7" name="Image 6"/>
          <p:cNvPicPr>
            <a:picLocks noChangeAspect="1"/>
          </p:cNvPicPr>
          <p:nvPr/>
        </p:nvPicPr>
        <p:blipFill rotWithShape="1">
          <a:blip r:embed="rId4" cstate="print">
            <a:extLst>
              <a:ext uri="{28A0092B-C50C-407E-A947-70E740481C1C}">
                <a14:useLocalDpi xmlns:a14="http://schemas.microsoft.com/office/drawing/2010/main" val="0"/>
              </a:ext>
            </a:extLst>
          </a:blip>
          <a:srcRect t="2323"/>
          <a:stretch/>
        </p:blipFill>
        <p:spPr>
          <a:xfrm>
            <a:off x="4752554" y="5032941"/>
            <a:ext cx="1890143" cy="1424462"/>
          </a:xfrm>
          <a:prstGeom prst="rect">
            <a:avLst/>
          </a:prstGeom>
          <a:ln w="12700">
            <a:solidFill>
              <a:schemeClr val="tx1"/>
            </a:solidFill>
          </a:ln>
        </p:spPr>
      </p:pic>
      <p:sp>
        <p:nvSpPr>
          <p:cNvPr id="8" name="ZoneTexte 7"/>
          <p:cNvSpPr txBox="1"/>
          <p:nvPr/>
        </p:nvSpPr>
        <p:spPr>
          <a:xfrm>
            <a:off x="4470104" y="2436077"/>
            <a:ext cx="282450" cy="276999"/>
          </a:xfrm>
          <a:prstGeom prst="rect">
            <a:avLst/>
          </a:prstGeom>
          <a:noFill/>
        </p:spPr>
        <p:txBody>
          <a:bodyPr wrap="none" rtlCol="0">
            <a:spAutoFit/>
          </a:bodyPr>
          <a:lstStyle/>
          <a:p>
            <a:r>
              <a:rPr lang="fr-FR" sz="1200" b="1" dirty="0"/>
              <a:t>G</a:t>
            </a:r>
          </a:p>
        </p:txBody>
      </p:sp>
      <p:sp>
        <p:nvSpPr>
          <p:cNvPr id="13" name="ZoneTexte 12"/>
          <p:cNvSpPr txBox="1"/>
          <p:nvPr/>
        </p:nvSpPr>
        <p:spPr>
          <a:xfrm>
            <a:off x="90158" y="105218"/>
            <a:ext cx="277640" cy="276999"/>
          </a:xfrm>
          <a:prstGeom prst="rect">
            <a:avLst/>
          </a:prstGeom>
          <a:noFill/>
        </p:spPr>
        <p:txBody>
          <a:bodyPr wrap="square" rtlCol="0">
            <a:spAutoFit/>
          </a:bodyPr>
          <a:lstStyle/>
          <a:p>
            <a:r>
              <a:rPr lang="fr-FR" sz="1200" b="1" dirty="0"/>
              <a:t>A</a:t>
            </a:r>
          </a:p>
        </p:txBody>
      </p:sp>
      <p:sp>
        <p:nvSpPr>
          <p:cNvPr id="14" name="Rectangle 13"/>
          <p:cNvSpPr/>
          <p:nvPr/>
        </p:nvSpPr>
        <p:spPr>
          <a:xfrm>
            <a:off x="0" y="6572243"/>
            <a:ext cx="6858000" cy="2308324"/>
          </a:xfrm>
          <a:prstGeom prst="rect">
            <a:avLst/>
          </a:prstGeom>
        </p:spPr>
        <p:txBody>
          <a:bodyPr wrap="square">
            <a:spAutoFit/>
          </a:bodyPr>
          <a:lstStyle/>
          <a:p>
            <a:pPr algn="just">
              <a:spcAft>
                <a:spcPts val="0"/>
              </a:spcAft>
            </a:pPr>
            <a:r>
              <a:rPr lang="en-GB" sz="1200" b="1" dirty="0">
                <a:latin typeface="Calibri" panose="020F0502020204030204" pitchFamily="34" charset="0"/>
                <a:ea typeface="Calibri" panose="020F0502020204030204" pitchFamily="34" charset="0"/>
                <a:cs typeface="Times New Roman" panose="02020603050405020304" pitchFamily="18" charset="0"/>
              </a:rPr>
              <a:t>Figure 1: Transient </a:t>
            </a:r>
            <a:r>
              <a:rPr lang="en-GB" sz="1200" b="1" i="1" dirty="0">
                <a:latin typeface="Calibri" panose="020F0502020204030204" pitchFamily="34" charset="0"/>
                <a:ea typeface="Calibri" panose="020F0502020204030204" pitchFamily="34" charset="0"/>
                <a:cs typeface="Times New Roman" panose="02020603050405020304" pitchFamily="18" charset="0"/>
              </a:rPr>
              <a:t>C. rodentium</a:t>
            </a:r>
            <a:r>
              <a:rPr lang="en-GB" sz="1200" b="1" dirty="0">
                <a:latin typeface="Calibri" panose="020F0502020204030204" pitchFamily="34" charset="0"/>
                <a:ea typeface="Calibri" panose="020F0502020204030204" pitchFamily="34" charset="0"/>
                <a:cs typeface="Times New Roman" panose="02020603050405020304" pitchFamily="18" charset="0"/>
              </a:rPr>
              <a:t> infection induces persistent perturbations in mice.</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spcAft>
                <a:spcPts val="0"/>
              </a:spcAft>
            </a:pPr>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Level of </a:t>
            </a:r>
            <a:r>
              <a:rPr lang="en-GB" sz="1200" i="1" dirty="0">
                <a:latin typeface="Calibri" panose="020F0502020204030204" pitchFamily="34" charset="0"/>
                <a:ea typeface="Calibri" panose="020F0502020204030204" pitchFamily="34" charset="0"/>
                <a:cs typeface="Times New Roman" panose="02020603050405020304" pitchFamily="18" charset="0"/>
              </a:rPr>
              <a:t>C. rodentium</a:t>
            </a:r>
            <a:r>
              <a:rPr lang="en-GB" sz="1200" dirty="0">
                <a:latin typeface="Calibri" panose="020F0502020204030204" pitchFamily="34" charset="0"/>
                <a:ea typeface="Calibri" panose="020F0502020204030204" pitchFamily="34" charset="0"/>
                <a:cs typeface="Times New Roman" panose="02020603050405020304" pitchFamily="18" charset="0"/>
              </a:rPr>
              <a:t> colonization </a:t>
            </a:r>
            <a:r>
              <a:rPr lang="en-US" sz="1200" dirty="0">
                <a:latin typeface="Calibri" panose="020F0502020204030204" pitchFamily="34" charset="0"/>
                <a:ea typeface="Calibri" panose="020F0502020204030204" pitchFamily="34" charset="0"/>
                <a:cs typeface="Times New Roman" panose="02020603050405020304" pitchFamily="18" charset="0"/>
              </a:rPr>
              <a:t>followed by counting colony forming units (CFU) </a:t>
            </a:r>
            <a:r>
              <a:rPr lang="en-GB" sz="1200" dirty="0">
                <a:latin typeface="Calibri" panose="020F0502020204030204" pitchFamily="34" charset="0"/>
                <a:ea typeface="Calibri" panose="020F0502020204030204" pitchFamily="34" charset="0"/>
                <a:cs typeface="Times New Roman" panose="02020603050405020304" pitchFamily="18" charset="0"/>
              </a:rPr>
              <a:t>in the stools of </a:t>
            </a:r>
            <a:r>
              <a:rPr lang="en-GB" sz="1200" dirty="0" smtClean="0">
                <a:latin typeface="Calibri" panose="020F0502020204030204" pitchFamily="34" charset="0"/>
                <a:ea typeface="Calibri" panose="020F0502020204030204" pitchFamily="34" charset="0"/>
                <a:cs typeface="Times New Roman" panose="02020603050405020304" pitchFamily="18" charset="0"/>
              </a:rPr>
              <a:t>infected </a:t>
            </a:r>
            <a:r>
              <a:rPr lang="en-GB" sz="1200" dirty="0">
                <a:latin typeface="Calibri" panose="020F0502020204030204" pitchFamily="34" charset="0"/>
                <a:ea typeface="Calibri" panose="020F0502020204030204" pitchFamily="34" charset="0"/>
                <a:cs typeface="Times New Roman" panose="02020603050405020304" pitchFamily="18" charset="0"/>
              </a:rPr>
              <a:t>mice (n=8</a:t>
            </a:r>
            <a:r>
              <a:rPr lang="en-GB" sz="12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per group) at different time points. (</a:t>
            </a:r>
            <a:r>
              <a:rPr lang="en-GB" sz="1200" b="1" dirty="0">
                <a:latin typeface="Calibri" panose="020F0502020204030204" pitchFamily="34" charset="0"/>
                <a:ea typeface="Calibri" panose="020F0502020204030204" pitchFamily="34" charset="0"/>
                <a:cs typeface="Times New Roman" panose="02020603050405020304" pitchFamily="18" charset="0"/>
              </a:rPr>
              <a:t>B</a:t>
            </a:r>
            <a:r>
              <a:rPr lang="en-GB" sz="1200" dirty="0">
                <a:latin typeface="Calibri" panose="020F0502020204030204" pitchFamily="34" charset="0"/>
                <a:ea typeface="Calibri" panose="020F0502020204030204" pitchFamily="34" charset="0"/>
                <a:cs typeface="Times New Roman" panose="02020603050405020304" pitchFamily="18" charset="0"/>
              </a:rPr>
              <a:t>) Low-grade inflammation assessed by measuring </a:t>
            </a:r>
            <a:r>
              <a:rPr lang="en-GB" sz="1200" dirty="0" err="1">
                <a:latin typeface="Calibri" panose="020F0502020204030204" pitchFamily="34" charset="0"/>
                <a:ea typeface="Calibri" panose="020F0502020204030204" pitchFamily="34" charset="0"/>
                <a:cs typeface="Times New Roman" panose="02020603050405020304" pitchFamily="18" charset="0"/>
              </a:rPr>
              <a:t>fecal</a:t>
            </a:r>
            <a:r>
              <a:rPr lang="en-GB" sz="1200" dirty="0">
                <a:latin typeface="Calibri" panose="020F0502020204030204" pitchFamily="34" charset="0"/>
                <a:ea typeface="Calibri" panose="020F0502020204030204" pitchFamily="34" charset="0"/>
                <a:cs typeface="Times New Roman" panose="02020603050405020304" pitchFamily="18" charset="0"/>
              </a:rPr>
              <a:t> lipocalin-2 at the peak of infection (7 DPI) and after clearance of the pathogen (23-24 DPI) (n=12 per group). (</a:t>
            </a:r>
            <a:r>
              <a:rPr lang="en-GB" sz="1200" b="1" dirty="0">
                <a:latin typeface="Calibri" panose="020F0502020204030204" pitchFamily="34" charset="0"/>
                <a:ea typeface="Calibri" panose="020F0502020204030204" pitchFamily="34" charset="0"/>
                <a:cs typeface="Times New Roman" panose="02020603050405020304" pitchFamily="18" charset="0"/>
              </a:rPr>
              <a:t>C</a:t>
            </a:r>
            <a:r>
              <a:rPr lang="en-GB" sz="1200" dirty="0">
                <a:latin typeface="Calibri" panose="020F0502020204030204" pitchFamily="34" charset="0"/>
                <a:ea typeface="Calibri" panose="020F0502020204030204" pitchFamily="34" charset="0"/>
                <a:cs typeface="Times New Roman" panose="02020603050405020304" pitchFamily="18" charset="0"/>
              </a:rPr>
              <a:t>) Intestinal permeability assessed by measuring 4 </a:t>
            </a:r>
            <a:r>
              <a:rPr lang="en-GB" sz="1200" dirty="0" err="1">
                <a:latin typeface="Calibri" panose="020F0502020204030204" pitchFamily="34" charset="0"/>
                <a:ea typeface="Calibri" panose="020F0502020204030204" pitchFamily="34" charset="0"/>
                <a:cs typeface="Times New Roman" panose="02020603050405020304" pitchFamily="18" charset="0"/>
              </a:rPr>
              <a:t>kDa</a:t>
            </a:r>
            <a:r>
              <a:rPr lang="en-GB" sz="1200" dirty="0">
                <a:latin typeface="Calibri" panose="020F0502020204030204" pitchFamily="34" charset="0"/>
                <a:ea typeface="Calibri" panose="020F0502020204030204" pitchFamily="34" charset="0"/>
                <a:cs typeface="Times New Roman" panose="02020603050405020304" pitchFamily="18" charset="0"/>
              </a:rPr>
              <a:t> FITC-Dextran concentration in serum at the peak of infection (8 DPI) and after clearance of the pathogen (22 DPI) (n=5-7 per group). (</a:t>
            </a:r>
            <a:r>
              <a:rPr lang="en-GB" sz="1200" b="1" dirty="0">
                <a:latin typeface="Calibri" panose="020F0502020204030204" pitchFamily="34" charset="0"/>
                <a:ea typeface="Calibri" panose="020F0502020204030204" pitchFamily="34" charset="0"/>
                <a:cs typeface="Times New Roman" panose="02020603050405020304" pitchFamily="18" charset="0"/>
              </a:rPr>
              <a:t>D-F</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Colonic expression of </a:t>
            </a:r>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D</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US" sz="1200" i="1" dirty="0" err="1">
                <a:latin typeface="Calibri" panose="020F0502020204030204" pitchFamily="34" charset="0"/>
                <a:ea typeface="Calibri" panose="020F0502020204030204" pitchFamily="34" charset="0"/>
                <a:cs typeface="Times New Roman" panose="02020603050405020304" pitchFamily="18" charset="0"/>
              </a:rPr>
              <a:t>occludin</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E</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sz="1200" i="1" dirty="0">
                <a:latin typeface="Calibri" panose="020F0502020204030204" pitchFamily="34" charset="0"/>
                <a:ea typeface="Calibri" panose="020F0502020204030204" pitchFamily="34" charset="0"/>
                <a:cs typeface="Times New Roman" panose="02020603050405020304" pitchFamily="18" charset="0"/>
              </a:rPr>
              <a:t>claudin-2</a:t>
            </a:r>
            <a:r>
              <a:rPr lang="en-GB" sz="1200" dirty="0">
                <a:latin typeface="Calibri" panose="020F0502020204030204" pitchFamily="34" charset="0"/>
                <a:ea typeface="Calibri" panose="020F0502020204030204" pitchFamily="34" charset="0"/>
                <a:cs typeface="Times New Roman" panose="02020603050405020304" pitchFamily="18" charset="0"/>
              </a:rPr>
              <a:t> and (</a:t>
            </a:r>
            <a:r>
              <a:rPr lang="en-GB" sz="1200" b="1" dirty="0">
                <a:latin typeface="Calibri" panose="020F0502020204030204" pitchFamily="34" charset="0"/>
                <a:ea typeface="Calibri" panose="020F0502020204030204" pitchFamily="34" charset="0"/>
                <a:cs typeface="Times New Roman" panose="02020603050405020304" pitchFamily="18" charset="0"/>
              </a:rPr>
              <a:t>F</a:t>
            </a:r>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i="1" dirty="0">
                <a:latin typeface="Calibri" panose="020F0502020204030204" pitchFamily="34" charset="0"/>
                <a:ea typeface="Calibri" panose="020F0502020204030204" pitchFamily="34" charset="0"/>
                <a:cs typeface="Times New Roman" panose="02020603050405020304" pitchFamily="18" charset="0"/>
              </a:rPr>
              <a:t> </a:t>
            </a:r>
            <a:r>
              <a:rPr lang="en-US" sz="1200" i="1" dirty="0">
                <a:latin typeface="Calibri" panose="020F0502020204030204" pitchFamily="34" charset="0"/>
                <a:ea typeface="Calibri" panose="020F0502020204030204" pitchFamily="34" charset="0"/>
                <a:cs typeface="Times New Roman" panose="02020603050405020304" pitchFamily="18" charset="0"/>
              </a:rPr>
              <a:t>ZO-1 </a:t>
            </a:r>
            <a:r>
              <a:rPr lang="en-US" sz="1200" dirty="0">
                <a:latin typeface="Calibri" panose="020F0502020204030204" pitchFamily="34" charset="0"/>
                <a:ea typeface="Calibri" panose="020F0502020204030204" pitchFamily="34" charset="0"/>
                <a:cs typeface="Times New Roman" panose="02020603050405020304" pitchFamily="18" charset="0"/>
              </a:rPr>
              <a:t>mRNA in control (n=10) and infected mice (n=7-9) was quantified by RT-qPCR at 24 DPI.</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sz="1200" b="1" dirty="0">
                <a:latin typeface="Calibri" panose="020F0502020204030204" pitchFamily="34" charset="0"/>
                <a:ea typeface="Calibri" panose="020F0502020204030204" pitchFamily="34" charset="0"/>
                <a:cs typeface="Times New Roman" panose="02020603050405020304" pitchFamily="18" charset="0"/>
              </a:rPr>
              <a:t>G</a:t>
            </a:r>
            <a:r>
              <a:rPr lang="en-GB" sz="1200" dirty="0">
                <a:latin typeface="Calibri" panose="020F0502020204030204" pitchFamily="34" charset="0"/>
                <a:ea typeface="Calibri" panose="020F0502020204030204" pitchFamily="34" charset="0"/>
                <a:cs typeface="Times New Roman" panose="02020603050405020304" pitchFamily="18" charset="0"/>
              </a:rPr>
              <a:t>) Histological </a:t>
            </a:r>
            <a:r>
              <a:rPr lang="en-GB" sz="1200" dirty="0" smtClean="0">
                <a:latin typeface="Calibri" panose="020F0502020204030204" pitchFamily="34" charset="0"/>
                <a:ea typeface="Calibri" panose="020F0502020204030204" pitchFamily="34" charset="0"/>
                <a:cs typeface="Times New Roman" panose="02020603050405020304" pitchFamily="18" charset="0"/>
              </a:rPr>
              <a:t>score and (</a:t>
            </a:r>
            <a:r>
              <a:rPr lang="en-GB" sz="1200" b="1" dirty="0" smtClean="0">
                <a:latin typeface="Calibri" panose="020F0502020204030204" pitchFamily="34" charset="0"/>
                <a:ea typeface="Calibri" panose="020F0502020204030204" pitchFamily="34" charset="0"/>
                <a:cs typeface="Times New Roman" panose="02020603050405020304" pitchFamily="18" charset="0"/>
              </a:rPr>
              <a:t>H</a:t>
            </a:r>
            <a:r>
              <a:rPr lang="en-GB" sz="1200" dirty="0" smtClean="0">
                <a:latin typeface="Calibri" panose="020F0502020204030204" pitchFamily="34" charset="0"/>
                <a:ea typeface="Calibri" panose="020F0502020204030204" pitchFamily="34" charset="0"/>
                <a:cs typeface="Times New Roman" panose="02020603050405020304" pitchFamily="18" charset="0"/>
              </a:rPr>
              <a:t>) histological analysis </a:t>
            </a:r>
            <a:r>
              <a:rPr lang="en-GB" sz="1200" dirty="0">
                <a:latin typeface="Calibri" panose="020F0502020204030204" pitchFamily="34" charset="0"/>
                <a:ea typeface="Calibri" panose="020F0502020204030204" pitchFamily="34" charset="0"/>
                <a:cs typeface="Times New Roman" panose="02020603050405020304" pitchFamily="18" charset="0"/>
              </a:rPr>
              <a:t>of colon by HPS staining in uninfected mice (left panel), </a:t>
            </a:r>
            <a:r>
              <a:rPr lang="en-GB" sz="1200" i="1" dirty="0">
                <a:latin typeface="Calibri" panose="020F0502020204030204" pitchFamily="34" charset="0"/>
                <a:ea typeface="Calibri" panose="020F0502020204030204" pitchFamily="34" charset="0"/>
                <a:cs typeface="Times New Roman" panose="02020603050405020304" pitchFamily="18" charset="0"/>
              </a:rPr>
              <a:t>C. rodentium</a:t>
            </a:r>
            <a:r>
              <a:rPr lang="en-GB" sz="1200" dirty="0">
                <a:latin typeface="Calibri" panose="020F0502020204030204" pitchFamily="34" charset="0"/>
                <a:ea typeface="Calibri" panose="020F0502020204030204" pitchFamily="34" charset="0"/>
                <a:cs typeface="Times New Roman" panose="02020603050405020304" pitchFamily="18" charset="0"/>
              </a:rPr>
              <a:t>-infected mice at 8 DPI (middle panel) and 23-24 DPI (right panel). </a:t>
            </a:r>
            <a:r>
              <a:rPr lang="en-GB" sz="1200" dirty="0" smtClean="0">
                <a:latin typeface="Calibri" panose="020F0502020204030204" pitchFamily="34" charset="0"/>
                <a:ea typeface="Calibri" panose="020F0502020204030204" pitchFamily="34" charset="0"/>
                <a:cs typeface="Times New Roman" panose="02020603050405020304" pitchFamily="18" charset="0"/>
              </a:rPr>
              <a:t>Arrays represents crypts length. Scale </a:t>
            </a:r>
            <a:r>
              <a:rPr lang="en-GB" sz="1200" dirty="0">
                <a:latin typeface="Calibri" panose="020F0502020204030204" pitchFamily="34" charset="0"/>
                <a:ea typeface="Calibri" panose="020F0502020204030204" pitchFamily="34" charset="0"/>
                <a:cs typeface="Times New Roman" panose="02020603050405020304" pitchFamily="18" charset="0"/>
              </a:rPr>
              <a:t>bar = 50µm. White circles represent control mice while black circles represent infected mice</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Data are presented as mean ± </a:t>
            </a:r>
            <a:r>
              <a:rPr lang="en-US" sz="1200" dirty="0" smtClean="0">
                <a:latin typeface="Calibri" panose="020F0502020204030204" pitchFamily="34" charset="0"/>
                <a:ea typeface="Calibri" panose="020F0502020204030204" pitchFamily="34" charset="0"/>
                <a:cs typeface="Times New Roman" panose="02020603050405020304" pitchFamily="18" charset="0"/>
              </a:rPr>
              <a:t>SEM </a:t>
            </a:r>
            <a:r>
              <a:rPr lang="en-US" sz="1200" dirty="0">
                <a:latin typeface="Calibri" panose="020F0502020204030204" pitchFamily="34" charset="0"/>
                <a:ea typeface="Calibri" panose="020F0502020204030204" pitchFamily="34" charset="0"/>
                <a:cs typeface="Times New Roman" panose="02020603050405020304" pitchFamily="18" charset="0"/>
              </a:rPr>
              <a:t>and are representative </a:t>
            </a:r>
            <a:r>
              <a:rPr lang="en-US" sz="1200" dirty="0" smtClean="0">
                <a:latin typeface="Calibri" panose="020F0502020204030204" pitchFamily="34" charset="0"/>
                <a:ea typeface="Calibri" panose="020F0502020204030204" pitchFamily="34" charset="0"/>
                <a:cs typeface="Times New Roman" panose="02020603050405020304" pitchFamily="18" charset="0"/>
              </a:rPr>
              <a:t>of two independent </a:t>
            </a:r>
            <a:r>
              <a:rPr lang="en-US" sz="1200" dirty="0">
                <a:latin typeface="Calibri" panose="020F0502020204030204" pitchFamily="34" charset="0"/>
                <a:ea typeface="Calibri" panose="020F0502020204030204" pitchFamily="34" charset="0"/>
                <a:cs typeface="Times New Roman" panose="02020603050405020304" pitchFamily="18" charset="0"/>
              </a:rPr>
              <a:t>experiments. *</a:t>
            </a:r>
            <a:r>
              <a:rPr lang="en-US" sz="1200" dirty="0" smtClean="0">
                <a:latin typeface="Calibri" panose="020F0502020204030204" pitchFamily="34" charset="0"/>
                <a:ea typeface="Calibri" panose="020F0502020204030204" pitchFamily="34" charset="0"/>
                <a:cs typeface="Times New Roman" panose="02020603050405020304" pitchFamily="18" charset="0"/>
              </a:rPr>
              <a:t>p&lt;0.05 **p&lt;0.01 </a:t>
            </a:r>
            <a:r>
              <a:rPr lang="en-US" sz="1200" dirty="0">
                <a:latin typeface="Calibri" panose="020F0502020204030204" pitchFamily="34" charset="0"/>
                <a:ea typeface="Calibri" panose="020F0502020204030204" pitchFamily="34" charset="0"/>
                <a:cs typeface="Times New Roman" panose="02020603050405020304" pitchFamily="18" charset="0"/>
              </a:rPr>
              <a:t>****</a:t>
            </a:r>
            <a:r>
              <a:rPr lang="en-US" sz="1200" dirty="0" smtClean="0">
                <a:latin typeface="Calibri" panose="020F0502020204030204" pitchFamily="34" charset="0"/>
                <a:ea typeface="Calibri" panose="020F0502020204030204" pitchFamily="34" charset="0"/>
                <a:cs typeface="Times New Roman" panose="02020603050405020304" pitchFamily="18" charset="0"/>
              </a:rPr>
              <a:t>p&lt;0.0001.</a:t>
            </a:r>
            <a:endParaRPr lang="fr-FR" sz="12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5" name="ZoneTexte 14"/>
          <p:cNvSpPr txBox="1"/>
          <p:nvPr/>
        </p:nvSpPr>
        <p:spPr>
          <a:xfrm>
            <a:off x="2070884" y="104669"/>
            <a:ext cx="271228" cy="276999"/>
          </a:xfrm>
          <a:prstGeom prst="rect">
            <a:avLst/>
          </a:prstGeom>
          <a:noFill/>
        </p:spPr>
        <p:txBody>
          <a:bodyPr wrap="none" rtlCol="0">
            <a:spAutoFit/>
          </a:bodyPr>
          <a:lstStyle/>
          <a:p>
            <a:r>
              <a:rPr lang="fr-FR" sz="1200" b="1" dirty="0"/>
              <a:t>B</a:t>
            </a:r>
          </a:p>
        </p:txBody>
      </p:sp>
      <p:sp>
        <p:nvSpPr>
          <p:cNvPr id="16" name="ZoneTexte 15"/>
          <p:cNvSpPr txBox="1"/>
          <p:nvPr/>
        </p:nvSpPr>
        <p:spPr>
          <a:xfrm>
            <a:off x="4487756" y="110337"/>
            <a:ext cx="266420" cy="276999"/>
          </a:xfrm>
          <a:prstGeom prst="rect">
            <a:avLst/>
          </a:prstGeom>
          <a:noFill/>
        </p:spPr>
        <p:txBody>
          <a:bodyPr wrap="none" rtlCol="0">
            <a:spAutoFit/>
          </a:bodyPr>
          <a:lstStyle/>
          <a:p>
            <a:r>
              <a:rPr lang="fr-FR" sz="1200" b="1" dirty="0"/>
              <a:t>C</a:t>
            </a:r>
          </a:p>
        </p:txBody>
      </p:sp>
      <p:graphicFrame>
        <p:nvGraphicFramePr>
          <p:cNvPr id="4" name="Objet 3"/>
          <p:cNvGraphicFramePr>
            <a:graphicFrameLocks noChangeAspect="1"/>
          </p:cNvGraphicFramePr>
          <p:nvPr>
            <p:extLst>
              <p:ext uri="{D42A27DB-BD31-4B8C-83A1-F6EECF244321}">
                <p14:modId xmlns:p14="http://schemas.microsoft.com/office/powerpoint/2010/main" val="277333957"/>
              </p:ext>
            </p:extLst>
          </p:nvPr>
        </p:nvGraphicFramePr>
        <p:xfrm>
          <a:off x="4418455" y="340587"/>
          <a:ext cx="2590402" cy="2187099"/>
        </p:xfrm>
        <a:graphic>
          <a:graphicData uri="http://schemas.openxmlformats.org/presentationml/2006/ole">
            <mc:AlternateContent xmlns:mc="http://schemas.openxmlformats.org/markup-compatibility/2006">
              <mc:Choice xmlns:v="urn:schemas-microsoft-com:vml" Requires="v">
                <p:oleObj spid="_x0000_s26714" name="Prism 6" r:id="rId5" imgW="3375552" imgH="2849539" progId="Prism6.Document">
                  <p:embed/>
                </p:oleObj>
              </mc:Choice>
              <mc:Fallback>
                <p:oleObj name="Prism 6" r:id="rId5" imgW="3375552" imgH="2849539" progId="Prism6.Document">
                  <p:embed/>
                  <p:pic>
                    <p:nvPicPr>
                      <p:cNvPr id="0" name=""/>
                      <p:cNvPicPr/>
                      <p:nvPr/>
                    </p:nvPicPr>
                    <p:blipFill>
                      <a:blip r:embed="rId6"/>
                      <a:stretch>
                        <a:fillRect/>
                      </a:stretch>
                    </p:blipFill>
                    <p:spPr>
                      <a:xfrm>
                        <a:off x="4418455" y="340587"/>
                        <a:ext cx="2590402" cy="2187099"/>
                      </a:xfrm>
                      <a:prstGeom prst="rect">
                        <a:avLst/>
                      </a:prstGeom>
                    </p:spPr>
                  </p:pic>
                </p:oleObj>
              </mc:Fallback>
            </mc:AlternateContent>
          </a:graphicData>
        </a:graphic>
      </p:graphicFrame>
      <p:graphicFrame>
        <p:nvGraphicFramePr>
          <p:cNvPr id="9" name="Objet 8"/>
          <p:cNvGraphicFramePr>
            <a:graphicFrameLocks noChangeAspect="1"/>
          </p:cNvGraphicFramePr>
          <p:nvPr>
            <p:extLst>
              <p:ext uri="{D42A27DB-BD31-4B8C-83A1-F6EECF244321}">
                <p14:modId xmlns:p14="http://schemas.microsoft.com/office/powerpoint/2010/main" val="124740590"/>
              </p:ext>
            </p:extLst>
          </p:nvPr>
        </p:nvGraphicFramePr>
        <p:xfrm>
          <a:off x="2157087" y="320661"/>
          <a:ext cx="2560729" cy="2201433"/>
        </p:xfrm>
        <a:graphic>
          <a:graphicData uri="http://schemas.openxmlformats.org/presentationml/2006/ole">
            <mc:AlternateContent xmlns:mc="http://schemas.openxmlformats.org/markup-compatibility/2006">
              <mc:Choice xmlns:v="urn:schemas-microsoft-com:vml" Requires="v">
                <p:oleObj spid="_x0000_s26715" name="Prism 6" r:id="rId7" imgW="3383115" imgH="2908964" progId="Prism6.Document">
                  <p:embed/>
                </p:oleObj>
              </mc:Choice>
              <mc:Fallback>
                <p:oleObj name="Prism 6" r:id="rId7" imgW="3383115" imgH="2908964" progId="Prism6.Document">
                  <p:embed/>
                  <p:pic>
                    <p:nvPicPr>
                      <p:cNvPr id="0" name=""/>
                      <p:cNvPicPr/>
                      <p:nvPr/>
                    </p:nvPicPr>
                    <p:blipFill>
                      <a:blip r:embed="rId8"/>
                      <a:stretch>
                        <a:fillRect/>
                      </a:stretch>
                    </p:blipFill>
                    <p:spPr>
                      <a:xfrm>
                        <a:off x="2157087" y="320661"/>
                        <a:ext cx="2560729" cy="2201433"/>
                      </a:xfrm>
                      <a:prstGeom prst="rect">
                        <a:avLst/>
                      </a:prstGeom>
                    </p:spPr>
                  </p:pic>
                </p:oleObj>
              </mc:Fallback>
            </mc:AlternateContent>
          </a:graphicData>
        </a:graphic>
      </p:graphicFrame>
      <p:sp>
        <p:nvSpPr>
          <p:cNvPr id="21" name="ZoneTexte 20"/>
          <p:cNvSpPr txBox="1"/>
          <p:nvPr/>
        </p:nvSpPr>
        <p:spPr>
          <a:xfrm>
            <a:off x="101735" y="2448129"/>
            <a:ext cx="277640" cy="276999"/>
          </a:xfrm>
          <a:prstGeom prst="rect">
            <a:avLst/>
          </a:prstGeom>
          <a:noFill/>
        </p:spPr>
        <p:txBody>
          <a:bodyPr wrap="square" rtlCol="0">
            <a:spAutoFit/>
          </a:bodyPr>
          <a:lstStyle/>
          <a:p>
            <a:r>
              <a:rPr lang="fr-FR" sz="1200" b="1" dirty="0"/>
              <a:t>D</a:t>
            </a:r>
          </a:p>
        </p:txBody>
      </p:sp>
      <p:sp>
        <p:nvSpPr>
          <p:cNvPr id="22" name="ZoneTexte 21"/>
          <p:cNvSpPr txBox="1"/>
          <p:nvPr/>
        </p:nvSpPr>
        <p:spPr>
          <a:xfrm>
            <a:off x="1529007" y="2447580"/>
            <a:ext cx="260008" cy="276999"/>
          </a:xfrm>
          <a:prstGeom prst="rect">
            <a:avLst/>
          </a:prstGeom>
          <a:noFill/>
        </p:spPr>
        <p:txBody>
          <a:bodyPr wrap="none" rtlCol="0">
            <a:spAutoFit/>
          </a:bodyPr>
          <a:lstStyle/>
          <a:p>
            <a:r>
              <a:rPr lang="fr-FR" sz="1200" b="1" dirty="0"/>
              <a:t>E</a:t>
            </a:r>
          </a:p>
        </p:txBody>
      </p:sp>
      <p:sp>
        <p:nvSpPr>
          <p:cNvPr id="23" name="ZoneTexte 22"/>
          <p:cNvSpPr txBox="1"/>
          <p:nvPr/>
        </p:nvSpPr>
        <p:spPr>
          <a:xfrm>
            <a:off x="2990265" y="2459220"/>
            <a:ext cx="255198" cy="276999"/>
          </a:xfrm>
          <a:prstGeom prst="rect">
            <a:avLst/>
          </a:prstGeom>
          <a:noFill/>
        </p:spPr>
        <p:txBody>
          <a:bodyPr wrap="none" rtlCol="0">
            <a:spAutoFit/>
          </a:bodyPr>
          <a:lstStyle/>
          <a:p>
            <a:r>
              <a:rPr lang="fr-FR" sz="1200" b="1" dirty="0"/>
              <a:t>F</a:t>
            </a:r>
          </a:p>
        </p:txBody>
      </p:sp>
      <p:graphicFrame>
        <p:nvGraphicFramePr>
          <p:cNvPr id="2" name="Objet 1"/>
          <p:cNvGraphicFramePr>
            <a:graphicFrameLocks noChangeAspect="1"/>
          </p:cNvGraphicFramePr>
          <p:nvPr>
            <p:extLst>
              <p:ext uri="{D42A27DB-BD31-4B8C-83A1-F6EECF244321}">
                <p14:modId xmlns:p14="http://schemas.microsoft.com/office/powerpoint/2010/main" val="3908098297"/>
              </p:ext>
            </p:extLst>
          </p:nvPr>
        </p:nvGraphicFramePr>
        <p:xfrm>
          <a:off x="-85090" y="243840"/>
          <a:ext cx="2546350" cy="2111375"/>
        </p:xfrm>
        <a:graphic>
          <a:graphicData uri="http://schemas.openxmlformats.org/presentationml/2006/ole">
            <mc:AlternateContent xmlns:mc="http://schemas.openxmlformats.org/markup-compatibility/2006">
              <mc:Choice xmlns:v="urn:schemas-microsoft-com:vml" Requires="v">
                <p:oleObj spid="_x0000_s26716" name="Prism 6" r:id="rId9" imgW="3095006" imgH="2566098" progId="Prism6.Document">
                  <p:embed/>
                </p:oleObj>
              </mc:Choice>
              <mc:Fallback>
                <p:oleObj name="Prism 6" r:id="rId9" imgW="3095006" imgH="2566098" progId="Prism6.Document">
                  <p:embed/>
                  <p:pic>
                    <p:nvPicPr>
                      <p:cNvPr id="0" name=""/>
                      <p:cNvPicPr/>
                      <p:nvPr/>
                    </p:nvPicPr>
                    <p:blipFill>
                      <a:blip r:embed="rId10"/>
                      <a:stretch>
                        <a:fillRect/>
                      </a:stretch>
                    </p:blipFill>
                    <p:spPr>
                      <a:xfrm>
                        <a:off x="-85090" y="243840"/>
                        <a:ext cx="2546350" cy="2111375"/>
                      </a:xfrm>
                      <a:prstGeom prst="rect">
                        <a:avLst/>
                      </a:prstGeom>
                    </p:spPr>
                  </p:pic>
                </p:oleObj>
              </mc:Fallback>
            </mc:AlternateContent>
          </a:graphicData>
        </a:graphic>
      </p:graphicFrame>
      <p:cxnSp>
        <p:nvCxnSpPr>
          <p:cNvPr id="10" name="Connecteur droit avec flèche 9"/>
          <p:cNvCxnSpPr/>
          <p:nvPr/>
        </p:nvCxnSpPr>
        <p:spPr>
          <a:xfrm flipV="1">
            <a:off x="623500" y="5695908"/>
            <a:ext cx="481013" cy="185738"/>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grpSp>
        <p:nvGrpSpPr>
          <p:cNvPr id="11" name="Groupe 10"/>
          <p:cNvGrpSpPr/>
          <p:nvPr/>
        </p:nvGrpSpPr>
        <p:grpSpPr>
          <a:xfrm>
            <a:off x="2548746" y="5048289"/>
            <a:ext cx="1870301" cy="1415865"/>
            <a:chOff x="2550564" y="5317957"/>
            <a:chExt cx="1870301" cy="1415865"/>
          </a:xfrm>
        </p:grpSpPr>
        <p:pic>
          <p:nvPicPr>
            <p:cNvPr id="5" name="Image 4"/>
            <p:cNvPicPr>
              <a:picLocks noChangeAspect="1"/>
            </p:cNvPicPr>
            <p:nvPr/>
          </p:nvPicPr>
          <p:blipFill rotWithShape="1">
            <a:blip r:embed="rId11" cstate="print">
              <a:extLst>
                <a:ext uri="{28A0092B-C50C-407E-A947-70E740481C1C}">
                  <a14:useLocalDpi xmlns:a14="http://schemas.microsoft.com/office/drawing/2010/main" val="0"/>
                </a:ext>
              </a:extLst>
            </a:blip>
            <a:srcRect l="922" t="2336" r="1"/>
            <a:stretch/>
          </p:blipFill>
          <p:spPr>
            <a:xfrm>
              <a:off x="2550564" y="5317957"/>
              <a:ext cx="1870301" cy="1415865"/>
            </a:xfrm>
            <a:prstGeom prst="rect">
              <a:avLst/>
            </a:prstGeom>
            <a:ln w="12700">
              <a:solidFill>
                <a:schemeClr val="tx1"/>
              </a:solidFill>
            </a:ln>
          </p:spPr>
        </p:pic>
        <p:cxnSp>
          <p:nvCxnSpPr>
            <p:cNvPr id="27" name="Connecteur droit avec flèche 26"/>
            <p:cNvCxnSpPr/>
            <p:nvPr/>
          </p:nvCxnSpPr>
          <p:spPr>
            <a:xfrm>
              <a:off x="2928938" y="5829301"/>
              <a:ext cx="576262" cy="271462"/>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grpSp>
      <p:cxnSp>
        <p:nvCxnSpPr>
          <p:cNvPr id="28" name="Connecteur droit avec flèche 27"/>
          <p:cNvCxnSpPr/>
          <p:nvPr/>
        </p:nvCxnSpPr>
        <p:spPr>
          <a:xfrm>
            <a:off x="4986980" y="5769003"/>
            <a:ext cx="964406" cy="473868"/>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3" name="ZoneTexte 2"/>
          <p:cNvSpPr txBox="1"/>
          <p:nvPr/>
        </p:nvSpPr>
        <p:spPr>
          <a:xfrm>
            <a:off x="816068" y="4759836"/>
            <a:ext cx="696835" cy="276999"/>
          </a:xfrm>
          <a:prstGeom prst="rect">
            <a:avLst/>
          </a:prstGeom>
          <a:noFill/>
        </p:spPr>
        <p:txBody>
          <a:bodyPr wrap="square" rtlCol="0">
            <a:spAutoFit/>
          </a:bodyPr>
          <a:lstStyle/>
          <a:p>
            <a:r>
              <a:rPr lang="fr-FR" sz="1200" b="1" dirty="0" smtClean="0"/>
              <a:t>Control</a:t>
            </a:r>
            <a:endParaRPr lang="fr-FR" sz="1200" b="1" dirty="0"/>
          </a:p>
        </p:txBody>
      </p:sp>
      <p:sp>
        <p:nvSpPr>
          <p:cNvPr id="29" name="ZoneTexte 28"/>
          <p:cNvSpPr txBox="1"/>
          <p:nvPr/>
        </p:nvSpPr>
        <p:spPr>
          <a:xfrm>
            <a:off x="2848843" y="4752669"/>
            <a:ext cx="1229504" cy="276999"/>
          </a:xfrm>
          <a:prstGeom prst="rect">
            <a:avLst/>
          </a:prstGeom>
          <a:noFill/>
        </p:spPr>
        <p:txBody>
          <a:bodyPr wrap="none" rtlCol="0">
            <a:spAutoFit/>
          </a:bodyPr>
          <a:lstStyle/>
          <a:p>
            <a:pPr algn="ctr"/>
            <a:r>
              <a:rPr lang="fr-FR" sz="1200" b="1" dirty="0" err="1" smtClean="0"/>
              <a:t>Infectious</a:t>
            </a:r>
            <a:r>
              <a:rPr lang="fr-FR" sz="1200" b="1" dirty="0" smtClean="0"/>
              <a:t> phase</a:t>
            </a:r>
            <a:endParaRPr lang="fr-FR" sz="1200" b="1" dirty="0"/>
          </a:p>
        </p:txBody>
      </p:sp>
      <p:sp>
        <p:nvSpPr>
          <p:cNvPr id="30" name="ZoneTexte 29"/>
          <p:cNvSpPr txBox="1"/>
          <p:nvPr/>
        </p:nvSpPr>
        <p:spPr>
          <a:xfrm>
            <a:off x="4930332" y="4733874"/>
            <a:ext cx="1547475" cy="276999"/>
          </a:xfrm>
          <a:prstGeom prst="rect">
            <a:avLst/>
          </a:prstGeom>
          <a:noFill/>
        </p:spPr>
        <p:txBody>
          <a:bodyPr wrap="none" rtlCol="0">
            <a:spAutoFit/>
          </a:bodyPr>
          <a:lstStyle/>
          <a:p>
            <a:pPr algn="ctr"/>
            <a:r>
              <a:rPr lang="fr-FR" sz="1200" b="1" dirty="0" smtClean="0"/>
              <a:t>Post-</a:t>
            </a:r>
            <a:r>
              <a:rPr lang="fr-FR" sz="1200" b="1" dirty="0" err="1" smtClean="0"/>
              <a:t>infectious</a:t>
            </a:r>
            <a:r>
              <a:rPr lang="fr-FR" sz="1200" b="1" dirty="0" smtClean="0"/>
              <a:t> phase</a:t>
            </a:r>
            <a:endParaRPr lang="fr-FR" sz="1200" b="1" dirty="0"/>
          </a:p>
        </p:txBody>
      </p:sp>
      <p:graphicFrame>
        <p:nvGraphicFramePr>
          <p:cNvPr id="31" name="Objet 30"/>
          <p:cNvGraphicFramePr>
            <a:graphicFrameLocks noChangeAspect="1"/>
          </p:cNvGraphicFramePr>
          <p:nvPr>
            <p:extLst>
              <p:ext uri="{D42A27DB-BD31-4B8C-83A1-F6EECF244321}">
                <p14:modId xmlns:p14="http://schemas.microsoft.com/office/powerpoint/2010/main" val="3572894080"/>
              </p:ext>
            </p:extLst>
          </p:nvPr>
        </p:nvGraphicFramePr>
        <p:xfrm>
          <a:off x="4476916" y="2586609"/>
          <a:ext cx="2628900" cy="2187575"/>
        </p:xfrm>
        <a:graphic>
          <a:graphicData uri="http://schemas.openxmlformats.org/presentationml/2006/ole">
            <mc:AlternateContent xmlns:mc="http://schemas.openxmlformats.org/markup-compatibility/2006">
              <mc:Choice xmlns:v="urn:schemas-microsoft-com:vml" Requires="v">
                <p:oleObj spid="_x0000_s26717" name="Prism 6" r:id="rId12" imgW="3442537" imgH="2864665" progId="Prism6.Document">
                  <p:embed/>
                </p:oleObj>
              </mc:Choice>
              <mc:Fallback>
                <p:oleObj name="Prism 6" r:id="rId12" imgW="3442537" imgH="2864665" progId="Prism6.Document">
                  <p:embed/>
                  <p:pic>
                    <p:nvPicPr>
                      <p:cNvPr id="7" name="Objet 6"/>
                      <p:cNvPicPr/>
                      <p:nvPr/>
                    </p:nvPicPr>
                    <p:blipFill>
                      <a:blip r:embed="rId13"/>
                      <a:stretch>
                        <a:fillRect/>
                      </a:stretch>
                    </p:blipFill>
                    <p:spPr>
                      <a:xfrm>
                        <a:off x="4476916" y="2586609"/>
                        <a:ext cx="2628900" cy="2187575"/>
                      </a:xfrm>
                      <a:prstGeom prst="rect">
                        <a:avLst/>
                      </a:prstGeom>
                    </p:spPr>
                  </p:pic>
                </p:oleObj>
              </mc:Fallback>
            </mc:AlternateContent>
          </a:graphicData>
        </a:graphic>
      </p:graphicFrame>
      <p:sp>
        <p:nvSpPr>
          <p:cNvPr id="32" name="ZoneTexte 31"/>
          <p:cNvSpPr txBox="1"/>
          <p:nvPr/>
        </p:nvSpPr>
        <p:spPr>
          <a:xfrm>
            <a:off x="84977" y="4757784"/>
            <a:ext cx="282450" cy="276999"/>
          </a:xfrm>
          <a:prstGeom prst="rect">
            <a:avLst/>
          </a:prstGeom>
          <a:noFill/>
        </p:spPr>
        <p:txBody>
          <a:bodyPr wrap="none" rtlCol="0">
            <a:spAutoFit/>
          </a:bodyPr>
          <a:lstStyle/>
          <a:p>
            <a:r>
              <a:rPr lang="fr-FR" sz="1200" b="1" dirty="0" smtClean="0"/>
              <a:t>H</a:t>
            </a:r>
            <a:endParaRPr lang="fr-FR" sz="1200" b="1" dirty="0"/>
          </a:p>
        </p:txBody>
      </p:sp>
      <p:graphicFrame>
        <p:nvGraphicFramePr>
          <p:cNvPr id="33" name="Objet 32"/>
          <p:cNvGraphicFramePr>
            <a:graphicFrameLocks noChangeAspect="1"/>
          </p:cNvGraphicFramePr>
          <p:nvPr>
            <p:extLst>
              <p:ext uri="{D42A27DB-BD31-4B8C-83A1-F6EECF244321}">
                <p14:modId xmlns:p14="http://schemas.microsoft.com/office/powerpoint/2010/main" val="3649766753"/>
              </p:ext>
            </p:extLst>
          </p:nvPr>
        </p:nvGraphicFramePr>
        <p:xfrm>
          <a:off x="-48128" y="2563250"/>
          <a:ext cx="1857429" cy="1889221"/>
        </p:xfrm>
        <a:graphic>
          <a:graphicData uri="http://schemas.openxmlformats.org/presentationml/2006/ole">
            <mc:AlternateContent xmlns:mc="http://schemas.openxmlformats.org/markup-compatibility/2006">
              <mc:Choice xmlns:v="urn:schemas-microsoft-com:vml" Requires="v">
                <p:oleObj spid="_x0000_s26718" name="Prism 6" r:id="rId14" imgW="2411829" imgH="2453009" progId="Prism6.Document">
                  <p:embed/>
                </p:oleObj>
              </mc:Choice>
              <mc:Fallback>
                <p:oleObj name="Prism 6" r:id="rId14" imgW="2411829" imgH="2453009" progId="Prism6.Document">
                  <p:embed/>
                  <p:pic>
                    <p:nvPicPr>
                      <p:cNvPr id="0" name=""/>
                      <p:cNvPicPr/>
                      <p:nvPr/>
                    </p:nvPicPr>
                    <p:blipFill>
                      <a:blip r:embed="rId15"/>
                      <a:stretch>
                        <a:fillRect/>
                      </a:stretch>
                    </p:blipFill>
                    <p:spPr>
                      <a:xfrm>
                        <a:off x="-48128" y="2563250"/>
                        <a:ext cx="1857429" cy="1889221"/>
                      </a:xfrm>
                      <a:prstGeom prst="rect">
                        <a:avLst/>
                      </a:prstGeom>
                    </p:spPr>
                  </p:pic>
                </p:oleObj>
              </mc:Fallback>
            </mc:AlternateContent>
          </a:graphicData>
        </a:graphic>
      </p:graphicFrame>
      <p:graphicFrame>
        <p:nvGraphicFramePr>
          <p:cNvPr id="34" name="Objet 33"/>
          <p:cNvGraphicFramePr>
            <a:graphicFrameLocks noChangeAspect="1"/>
          </p:cNvGraphicFramePr>
          <p:nvPr>
            <p:extLst>
              <p:ext uri="{D42A27DB-BD31-4B8C-83A1-F6EECF244321}">
                <p14:modId xmlns:p14="http://schemas.microsoft.com/office/powerpoint/2010/main" val="18505746"/>
              </p:ext>
            </p:extLst>
          </p:nvPr>
        </p:nvGraphicFramePr>
        <p:xfrm>
          <a:off x="1431944" y="2580778"/>
          <a:ext cx="1872102" cy="1889221"/>
        </p:xfrm>
        <a:graphic>
          <a:graphicData uri="http://schemas.openxmlformats.org/presentationml/2006/ole">
            <mc:AlternateContent xmlns:mc="http://schemas.openxmlformats.org/markup-compatibility/2006">
              <mc:Choice xmlns:v="urn:schemas-microsoft-com:vml" Requires="v">
                <p:oleObj spid="_x0000_s26719" name="Prism 6" r:id="rId16" imgW="2430196" imgH="2453009" progId="Prism6.Document">
                  <p:embed/>
                </p:oleObj>
              </mc:Choice>
              <mc:Fallback>
                <p:oleObj name="Prism 6" r:id="rId16" imgW="2430196" imgH="2453009" progId="Prism6.Document">
                  <p:embed/>
                  <p:pic>
                    <p:nvPicPr>
                      <p:cNvPr id="0" name=""/>
                      <p:cNvPicPr/>
                      <p:nvPr/>
                    </p:nvPicPr>
                    <p:blipFill>
                      <a:blip r:embed="rId17"/>
                      <a:stretch>
                        <a:fillRect/>
                      </a:stretch>
                    </p:blipFill>
                    <p:spPr>
                      <a:xfrm>
                        <a:off x="1431944" y="2580778"/>
                        <a:ext cx="1872102" cy="1889221"/>
                      </a:xfrm>
                      <a:prstGeom prst="rect">
                        <a:avLst/>
                      </a:prstGeom>
                    </p:spPr>
                  </p:pic>
                </p:oleObj>
              </mc:Fallback>
            </mc:AlternateContent>
          </a:graphicData>
        </a:graphic>
      </p:graphicFrame>
      <p:graphicFrame>
        <p:nvGraphicFramePr>
          <p:cNvPr id="35" name="Objet 34"/>
          <p:cNvGraphicFramePr>
            <a:graphicFrameLocks noChangeAspect="1"/>
          </p:cNvGraphicFramePr>
          <p:nvPr>
            <p:extLst>
              <p:ext uri="{D42A27DB-BD31-4B8C-83A1-F6EECF244321}">
                <p14:modId xmlns:p14="http://schemas.microsoft.com/office/powerpoint/2010/main" val="3592431626"/>
              </p:ext>
            </p:extLst>
          </p:nvPr>
        </p:nvGraphicFramePr>
        <p:xfrm>
          <a:off x="2881113" y="2590788"/>
          <a:ext cx="1891667" cy="1889221"/>
        </p:xfrm>
        <a:graphic>
          <a:graphicData uri="http://schemas.openxmlformats.org/presentationml/2006/ole">
            <mc:AlternateContent xmlns:mc="http://schemas.openxmlformats.org/markup-compatibility/2006">
              <mc:Choice xmlns:v="urn:schemas-microsoft-com:vml" Requires="v">
                <p:oleObj spid="_x0000_s26720" name="Prism 6" r:id="rId18" imgW="2456126" imgH="2453009" progId="Prism6.Document">
                  <p:embed/>
                </p:oleObj>
              </mc:Choice>
              <mc:Fallback>
                <p:oleObj name="Prism 6" r:id="rId18" imgW="2456126" imgH="2453009" progId="Prism6.Document">
                  <p:embed/>
                  <p:pic>
                    <p:nvPicPr>
                      <p:cNvPr id="0" name=""/>
                      <p:cNvPicPr/>
                      <p:nvPr/>
                    </p:nvPicPr>
                    <p:blipFill>
                      <a:blip r:embed="rId19"/>
                      <a:stretch>
                        <a:fillRect/>
                      </a:stretch>
                    </p:blipFill>
                    <p:spPr>
                      <a:xfrm>
                        <a:off x="2881113" y="2590788"/>
                        <a:ext cx="1891667" cy="1889221"/>
                      </a:xfrm>
                      <a:prstGeom prst="rect">
                        <a:avLst/>
                      </a:prstGeom>
                    </p:spPr>
                  </p:pic>
                </p:oleObj>
              </mc:Fallback>
            </mc:AlternateContent>
          </a:graphicData>
        </a:graphic>
      </p:graphicFrame>
    </p:spTree>
    <p:extLst>
      <p:ext uri="{BB962C8B-B14F-4D97-AF65-F5344CB8AC3E}">
        <p14:creationId xmlns:p14="http://schemas.microsoft.com/office/powerpoint/2010/main" val="3653618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t 3"/>
          <p:cNvGraphicFramePr>
            <a:graphicFrameLocks noChangeAspect="1"/>
          </p:cNvGraphicFramePr>
          <p:nvPr>
            <p:extLst>
              <p:ext uri="{D42A27DB-BD31-4B8C-83A1-F6EECF244321}">
                <p14:modId xmlns:p14="http://schemas.microsoft.com/office/powerpoint/2010/main" val="663048683"/>
              </p:ext>
            </p:extLst>
          </p:nvPr>
        </p:nvGraphicFramePr>
        <p:xfrm>
          <a:off x="0" y="2346211"/>
          <a:ext cx="3660448" cy="2060309"/>
        </p:xfrm>
        <a:graphic>
          <a:graphicData uri="http://schemas.openxmlformats.org/presentationml/2006/ole">
            <mc:AlternateContent xmlns:mc="http://schemas.openxmlformats.org/markup-compatibility/2006">
              <mc:Choice xmlns:v="urn:schemas-microsoft-com:vml" Requires="v">
                <p:oleObj spid="_x0000_s36868" name="Prism 6" r:id="rId3" imgW="4445515" imgH="2501990" progId="Prism6.Document">
                  <p:embed/>
                </p:oleObj>
              </mc:Choice>
              <mc:Fallback>
                <p:oleObj name="Prism 6" r:id="rId3" imgW="4445515" imgH="2501990" progId="Prism6.Document">
                  <p:embed/>
                  <p:pic>
                    <p:nvPicPr>
                      <p:cNvPr id="5" name="Objet 4"/>
                      <p:cNvPicPr/>
                      <p:nvPr/>
                    </p:nvPicPr>
                    <p:blipFill>
                      <a:blip r:embed="rId4"/>
                      <a:stretch>
                        <a:fillRect/>
                      </a:stretch>
                    </p:blipFill>
                    <p:spPr>
                      <a:xfrm>
                        <a:off x="0" y="2346211"/>
                        <a:ext cx="3660448" cy="2060309"/>
                      </a:xfrm>
                      <a:prstGeom prst="rect">
                        <a:avLst/>
                      </a:prstGeom>
                    </p:spPr>
                  </p:pic>
                </p:oleObj>
              </mc:Fallback>
            </mc:AlternateContent>
          </a:graphicData>
        </a:graphic>
      </p:graphicFrame>
      <p:sp>
        <p:nvSpPr>
          <p:cNvPr id="5" name="Rectangle 4"/>
          <p:cNvSpPr/>
          <p:nvPr/>
        </p:nvSpPr>
        <p:spPr>
          <a:xfrm>
            <a:off x="0" y="4462196"/>
            <a:ext cx="6858000" cy="1938992"/>
          </a:xfrm>
          <a:prstGeom prst="rect">
            <a:avLst/>
          </a:prstGeom>
        </p:spPr>
        <p:txBody>
          <a:bodyPr wrap="square">
            <a:spAutoFit/>
          </a:bodyPr>
          <a:lstStyle/>
          <a:p>
            <a:pPr algn="just"/>
            <a:r>
              <a:rPr lang="en-US" sz="1200" b="1" dirty="0">
                <a:latin typeface="Calibri" panose="020F0502020204030204" pitchFamily="34" charset="0"/>
                <a:ea typeface="Calibri" panose="020F0502020204030204" pitchFamily="34" charset="0"/>
                <a:cs typeface="Times New Roman" panose="02020603050405020304" pitchFamily="18" charset="0"/>
              </a:rPr>
              <a:t>Figure </a:t>
            </a:r>
            <a:r>
              <a:rPr lang="en-US" sz="1200" b="1" dirty="0" smtClean="0">
                <a:latin typeface="Calibri" panose="020F0502020204030204" pitchFamily="34" charset="0"/>
                <a:ea typeface="Calibri" panose="020F0502020204030204" pitchFamily="34" charset="0"/>
                <a:cs typeface="Times New Roman" panose="02020603050405020304" pitchFamily="18" charset="0"/>
              </a:rPr>
              <a:t>S4: Tryptophan and serotonin pathway after </a:t>
            </a:r>
            <a:r>
              <a:rPr lang="en-US" sz="1200" b="1" dirty="0">
                <a:latin typeface="Calibri" panose="020F0502020204030204" pitchFamily="34" charset="0"/>
                <a:ea typeface="Calibri" panose="020F0502020204030204" pitchFamily="34" charset="0"/>
                <a:cs typeface="Times New Roman" panose="02020603050405020304" pitchFamily="18" charset="0"/>
              </a:rPr>
              <a:t>the clearance of the pathogen</a:t>
            </a:r>
            <a:r>
              <a:rPr lang="en-US" sz="1200" b="1" dirty="0" smtClean="0">
                <a:latin typeface="Calibri" panose="020F0502020204030204" pitchFamily="34" charset="0"/>
                <a:ea typeface="Calibri" panose="020F0502020204030204" pitchFamily="34" charset="0"/>
                <a:cs typeface="Times New Roman" panose="02020603050405020304" pitchFamily="18" charset="0"/>
              </a:rPr>
              <a:t>.</a:t>
            </a:r>
          </a:p>
          <a:p>
            <a:pPr algn="just"/>
            <a:r>
              <a:rPr lang="en-US" sz="1200" dirty="0">
                <a:latin typeface="Calibri" panose="020F0502020204030204" pitchFamily="34" charset="0"/>
                <a:ea typeface="Calibri" panose="020F0502020204030204" pitchFamily="34" charset="0"/>
                <a:cs typeface="Times New Roman" panose="02020603050405020304" pitchFamily="18" charset="0"/>
              </a:rPr>
              <a:t>Tryptophan and its </a:t>
            </a:r>
            <a:r>
              <a:rPr lang="en-US" sz="1200" dirty="0" smtClean="0">
                <a:latin typeface="Calibri" panose="020F0502020204030204" pitchFamily="34" charset="0"/>
                <a:ea typeface="Calibri" panose="020F0502020204030204" pitchFamily="34" charset="0"/>
                <a:cs typeface="Times New Roman" panose="02020603050405020304" pitchFamily="18" charset="0"/>
              </a:rPr>
              <a:t>metabolites </a:t>
            </a:r>
            <a:r>
              <a:rPr lang="en-US" sz="1200" dirty="0">
                <a:latin typeface="Calibri" panose="020F0502020204030204" pitchFamily="34" charset="0"/>
                <a:ea typeface="Calibri" panose="020F0502020204030204" pitchFamily="34" charset="0"/>
                <a:cs typeface="Times New Roman" panose="02020603050405020304" pitchFamily="18" charset="0"/>
              </a:rPr>
              <a:t>levels were measured by liquid chromatography coupled with high resolution mass spectrometry in three different compartments of control and infected mice after the clearance of the pathogen (24 DPI) (n=8 per group).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Tryptophan levels were </a:t>
            </a:r>
            <a:r>
              <a:rPr lang="en-US" sz="1200" dirty="0" smtClean="0">
                <a:latin typeface="Calibri" panose="020F0502020204030204" pitchFamily="34" charset="0"/>
                <a:ea typeface="Calibri" panose="020F0502020204030204" pitchFamily="34" charset="0"/>
                <a:cs typeface="Times New Roman" panose="02020603050405020304" pitchFamily="18" charset="0"/>
              </a:rPr>
              <a:t>quantified in each compartment. (</a:t>
            </a:r>
            <a:r>
              <a:rPr lang="en-US" sz="1200" b="1" dirty="0" smtClean="0">
                <a:latin typeface="Calibri" panose="020F0502020204030204" pitchFamily="34" charset="0"/>
                <a:ea typeface="Calibri" panose="020F0502020204030204" pitchFamily="34" charset="0"/>
                <a:cs typeface="Times New Roman" panose="02020603050405020304" pitchFamily="18" charset="0"/>
              </a:rPr>
              <a:t>B</a:t>
            </a:r>
            <a:r>
              <a:rPr lang="en-US" sz="1200" dirty="0" smtClean="0">
                <a:latin typeface="Calibri" panose="020F0502020204030204" pitchFamily="34" charset="0"/>
                <a:ea typeface="Calibri" panose="020F0502020204030204" pitchFamily="34" charset="0"/>
                <a:cs typeface="Times New Roman" panose="02020603050405020304" pitchFamily="18" charset="0"/>
              </a:rPr>
              <a:t>) Serotonin </a:t>
            </a:r>
            <a:r>
              <a:rPr lang="en-US" sz="1200" dirty="0">
                <a:latin typeface="Calibri" panose="020F0502020204030204" pitchFamily="34" charset="0"/>
                <a:ea typeface="Calibri" panose="020F0502020204030204" pitchFamily="34" charset="0"/>
                <a:cs typeface="Times New Roman" panose="02020603050405020304" pitchFamily="18" charset="0"/>
              </a:rPr>
              <a:t>pathway metabolites </a:t>
            </a:r>
            <a:r>
              <a:rPr lang="en-US" sz="1200" dirty="0" smtClean="0">
                <a:latin typeface="Calibri" panose="020F0502020204030204" pitchFamily="34" charset="0"/>
                <a:ea typeface="Calibri" panose="020F0502020204030204" pitchFamily="34" charset="0"/>
                <a:cs typeface="Times New Roman" panose="02020603050405020304" pitchFamily="18" charset="0"/>
              </a:rPr>
              <a:t>were </a:t>
            </a:r>
            <a:r>
              <a:rPr lang="en-US" sz="1200" dirty="0">
                <a:latin typeface="Calibri" panose="020F0502020204030204" pitchFamily="34" charset="0"/>
                <a:ea typeface="Calibri" panose="020F0502020204030204" pitchFamily="34" charset="0"/>
                <a:cs typeface="Times New Roman" panose="02020603050405020304" pitchFamily="18" charset="0"/>
              </a:rPr>
              <a:t>quantified in the serum, feces and caecum. </a:t>
            </a:r>
            <a:r>
              <a:rPr lang="en-GB" sz="1200" dirty="0">
                <a:latin typeface="Calibri" panose="020F0502020204030204" pitchFamily="34" charset="0"/>
                <a:ea typeface="Calibri" panose="020F0502020204030204" pitchFamily="34" charset="0"/>
                <a:cs typeface="Times New Roman" panose="02020603050405020304" pitchFamily="18" charset="0"/>
              </a:rPr>
              <a:t>White circles represent control mice while black circles represent infected mice. Data are presented as mean ± SEM and each plot represent a mouse. </a:t>
            </a:r>
            <a:endParaRPr lang="en-US" sz="1200" b="1" dirty="0" smtClean="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endParaRPr lang="en-US" sz="1200" b="1" strike="sngStrike"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endParaRPr lang="en-US" sz="1200" b="1" strike="sngStrike" dirty="0" smtClean="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endParaRPr lang="fr-FR" sz="1200" strike="sngStrike" dirty="0">
              <a:effectLst/>
              <a:latin typeface="Cambria" panose="02040503050406030204" pitchFamily="18" charset="0"/>
              <a:ea typeface="Calibri" panose="020F0502020204030204" pitchFamily="34" charset="0"/>
              <a:cs typeface="Times New Roman" panose="02020603050405020304" pitchFamily="18" charset="0"/>
            </a:endParaRPr>
          </a:p>
        </p:txBody>
      </p:sp>
      <p:pic>
        <p:nvPicPr>
          <p:cNvPr id="6" name="Image 5"/>
          <p:cNvPicPr>
            <a:picLocks noChangeAspect="1"/>
          </p:cNvPicPr>
          <p:nvPr/>
        </p:nvPicPr>
        <p:blipFill>
          <a:blip r:embed="rId5"/>
          <a:stretch>
            <a:fillRect/>
          </a:stretch>
        </p:blipFill>
        <p:spPr>
          <a:xfrm>
            <a:off x="3344776" y="2346211"/>
            <a:ext cx="3733700" cy="2066450"/>
          </a:xfrm>
          <a:prstGeom prst="rect">
            <a:avLst/>
          </a:prstGeom>
        </p:spPr>
      </p:pic>
    </p:spTree>
    <p:extLst>
      <p:ext uri="{BB962C8B-B14F-4D97-AF65-F5344CB8AC3E}">
        <p14:creationId xmlns:p14="http://schemas.microsoft.com/office/powerpoint/2010/main" val="3881924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031988"/>
            <a:ext cx="6858000" cy="1384995"/>
          </a:xfrm>
          <a:prstGeom prst="rect">
            <a:avLst/>
          </a:prstGeom>
        </p:spPr>
        <p:txBody>
          <a:bodyPr wrap="square">
            <a:spAutoFit/>
          </a:bodyPr>
          <a:lstStyle/>
          <a:p>
            <a:pPr algn="just">
              <a:spcAft>
                <a:spcPts val="0"/>
              </a:spcAft>
            </a:pPr>
            <a:r>
              <a:rPr lang="en-US" sz="1200" b="1" dirty="0">
                <a:latin typeface="Calibri" panose="020F0502020204030204" pitchFamily="34" charset="0"/>
                <a:ea typeface="Calibri" panose="020F0502020204030204" pitchFamily="34" charset="0"/>
                <a:cs typeface="Times New Roman" panose="02020603050405020304" pitchFamily="18" charset="0"/>
              </a:rPr>
              <a:t>Figure </a:t>
            </a:r>
            <a:r>
              <a:rPr lang="en-US" sz="1200" b="1" dirty="0" smtClean="0">
                <a:latin typeface="Calibri" panose="020F0502020204030204" pitchFamily="34" charset="0"/>
                <a:ea typeface="Calibri" panose="020F0502020204030204" pitchFamily="34" charset="0"/>
                <a:cs typeface="Times New Roman" panose="02020603050405020304" pitchFamily="18" charset="0"/>
              </a:rPr>
              <a:t>S5: IL-22 mRNA quantification </a:t>
            </a:r>
            <a:endParaRPr lang="en-US" sz="1200" b="1"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b="1" dirty="0" smtClean="0">
                <a:latin typeface="Calibri" panose="020F0502020204030204" pitchFamily="34" charset="0"/>
                <a:ea typeface="Calibri" panose="020F0502020204030204" pitchFamily="34" charset="0"/>
                <a:cs typeface="Times New Roman" panose="02020603050405020304" pitchFamily="18" charset="0"/>
              </a:rPr>
              <a:t>A</a:t>
            </a:r>
            <a:r>
              <a:rPr lang="en-US" sz="1200" dirty="0" smtClean="0">
                <a:latin typeface="Calibri" panose="020F0502020204030204" pitchFamily="34" charset="0"/>
                <a:ea typeface="Calibri" panose="020F0502020204030204" pitchFamily="34" charset="0"/>
                <a:cs typeface="Times New Roman" panose="02020603050405020304" pitchFamily="18" charset="0"/>
              </a:rPr>
              <a:t>) 24 DPI colonic </a:t>
            </a:r>
            <a:r>
              <a:rPr lang="en-US" sz="1200" i="1" dirty="0" smtClean="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mRNA was measured by RT-qPCR for uninfected and infected mice (n=7-8 per group). (</a:t>
            </a:r>
            <a:r>
              <a:rPr lang="en-US" sz="1200" b="1" dirty="0" smtClean="0">
                <a:latin typeface="Calibri" panose="020F0502020204030204" pitchFamily="34" charset="0"/>
                <a:ea typeface="Calibri" panose="020F0502020204030204" pitchFamily="34" charset="0"/>
                <a:cs typeface="Times New Roman" panose="02020603050405020304" pitchFamily="18" charset="0"/>
              </a:rPr>
              <a:t>B</a:t>
            </a:r>
            <a:r>
              <a:rPr lang="en-US" sz="1200" dirty="0">
                <a:latin typeface="Calibri" panose="020F0502020204030204" pitchFamily="34" charset="0"/>
                <a:ea typeface="Calibri" panose="020F0502020204030204" pitchFamily="34" charset="0"/>
                <a:cs typeface="Times New Roman" panose="02020603050405020304" pitchFamily="18" charset="0"/>
              </a:rPr>
              <a:t>) After a treatment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smtClean="0">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smtClean="0">
                <a:latin typeface="Calibri" panose="020F0502020204030204" pitchFamily="34" charset="0"/>
                <a:ea typeface="Calibri" panose="020F0502020204030204" pitchFamily="34" charset="0"/>
                <a:cs typeface="Times New Roman" panose="02020603050405020304" pitchFamily="18" charset="0"/>
              </a:rPr>
              <a:t>empty</a:t>
            </a:r>
            <a:r>
              <a:rPr lang="en-US" sz="1200" baseline="300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smtClean="0">
                <a:latin typeface="Calibri" panose="020F0502020204030204" pitchFamily="34" charset="0"/>
                <a:ea typeface="Calibri" panose="020F0502020204030204" pitchFamily="34" charset="0"/>
                <a:cs typeface="Times New Roman" panose="02020603050405020304" pitchFamily="18" charset="0"/>
              </a:rPr>
              <a:t>or </a:t>
            </a:r>
            <a:r>
              <a:rPr lang="en-US" sz="1200" i="1" dirty="0" smtClean="0">
                <a:latin typeface="Calibri" panose="020F0502020204030204" pitchFamily="34" charset="0"/>
                <a:ea typeface="Calibri" panose="020F0502020204030204" pitchFamily="34" charset="0"/>
                <a:cs typeface="Times New Roman" panose="02020603050405020304" pitchFamily="18" charset="0"/>
              </a:rPr>
              <a:t>L</a:t>
            </a:r>
            <a:r>
              <a:rPr lang="en-US" sz="1200" i="1" dirty="0">
                <a:latin typeface="Calibri" panose="020F0502020204030204" pitchFamily="34" charset="0"/>
                <a:ea typeface="Calibri" panose="020F0502020204030204" pitchFamily="34" charset="0"/>
                <a:cs typeface="Times New Roman" panose="02020603050405020304" pitchFamily="18" charset="0"/>
              </a:rPr>
              <a:t>.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expression of </a:t>
            </a:r>
            <a:r>
              <a:rPr lang="en-US" sz="1200" dirty="0" smtClean="0">
                <a:latin typeface="Calibri" panose="020F0502020204030204" pitchFamily="34" charset="0"/>
                <a:ea typeface="Calibri" panose="020F0502020204030204" pitchFamily="34" charset="0"/>
                <a:cs typeface="Times New Roman" panose="02020603050405020304" pitchFamily="18" charset="0"/>
              </a:rPr>
              <a:t>mRNA </a:t>
            </a:r>
            <a:r>
              <a:rPr lang="en-US" sz="1200" i="1" dirty="0" smtClean="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was </a:t>
            </a:r>
            <a:r>
              <a:rPr lang="en-US" sz="1200" dirty="0">
                <a:latin typeface="Calibri" panose="020F0502020204030204" pitchFamily="34" charset="0"/>
                <a:ea typeface="Calibri" panose="020F0502020204030204" pitchFamily="34" charset="0"/>
                <a:cs typeface="Times New Roman" panose="02020603050405020304" pitchFamily="18" charset="0"/>
              </a:rPr>
              <a:t>quantified by RT-qPCR </a:t>
            </a:r>
            <a:r>
              <a:rPr lang="en-US" sz="1200" dirty="0" smtClean="0">
                <a:latin typeface="Calibri" panose="020F0502020204030204" pitchFamily="34" charset="0"/>
                <a:ea typeface="Calibri" panose="020F0502020204030204" pitchFamily="34" charset="0"/>
                <a:cs typeface="Times New Roman" panose="02020603050405020304" pitchFamily="18" charset="0"/>
              </a:rPr>
              <a:t>in </a:t>
            </a:r>
            <a:r>
              <a:rPr lang="en-US" sz="1200" dirty="0" err="1" smtClean="0">
                <a:latin typeface="Calibri" panose="020F0502020204030204" pitchFamily="34" charset="0"/>
                <a:ea typeface="Calibri" panose="020F0502020204030204" pitchFamily="34" charset="0"/>
                <a:cs typeface="Times New Roman" panose="02020603050405020304" pitchFamily="18" charset="0"/>
              </a:rPr>
              <a:t>colonocytes</a:t>
            </a:r>
            <a:r>
              <a:rPr lang="en-US" sz="1200" dirty="0" smtClean="0">
                <a:latin typeface="Calibri" panose="020F0502020204030204" pitchFamily="34" charset="0"/>
                <a:ea typeface="Calibri" panose="020F0502020204030204" pitchFamily="34" charset="0"/>
                <a:cs typeface="Times New Roman" panose="02020603050405020304" pitchFamily="18" charset="0"/>
              </a:rPr>
              <a:t> (n=8 </a:t>
            </a:r>
            <a:r>
              <a:rPr lang="en-US" sz="1200" dirty="0">
                <a:latin typeface="Calibri" panose="020F0502020204030204" pitchFamily="34" charset="0"/>
                <a:ea typeface="Calibri" panose="020F0502020204030204" pitchFamily="34" charset="0"/>
                <a:cs typeface="Times New Roman" panose="02020603050405020304" pitchFamily="18" charset="0"/>
              </a:rPr>
              <a:t>per group). </a:t>
            </a:r>
            <a:r>
              <a:rPr lang="en-US" sz="1200" dirty="0">
                <a:latin typeface="Calibri" panose="020F0502020204030204" pitchFamily="34" charset="0"/>
                <a:ea typeface="Calibri" panose="020F0502020204030204" pitchFamily="34" charset="0"/>
                <a:cs typeface="Arimo" panose="020B0604020202020204" pitchFamily="34" charset="0"/>
              </a:rPr>
              <a:t>Each plot represents one mouse. </a:t>
            </a:r>
            <a:r>
              <a:rPr lang="en-US" sz="1200" dirty="0">
                <a:latin typeface="Calibri" panose="020F0502020204030204" pitchFamily="34" charset="0"/>
                <a:ea typeface="Calibri" panose="020F0502020204030204" pitchFamily="34" charset="0"/>
                <a:cs typeface="Times New Roman" panose="02020603050405020304" pitchFamily="18" charset="0"/>
              </a:rPr>
              <a:t>White squares represent uninfected mice </a:t>
            </a:r>
            <a:r>
              <a:rPr lang="en-US" sz="1200" dirty="0" smtClean="0">
                <a:latin typeface="Calibri" panose="020F0502020204030204" pitchFamily="34" charset="0"/>
                <a:ea typeface="Calibri" panose="020F0502020204030204" pitchFamily="34" charset="0"/>
                <a:cs typeface="Times New Roman" panose="02020603050405020304" pitchFamily="18" charset="0"/>
              </a:rPr>
              <a:t>while </a:t>
            </a:r>
            <a:r>
              <a:rPr lang="en-US" sz="1200" dirty="0">
                <a:latin typeface="Calibri" panose="020F0502020204030204" pitchFamily="34" charset="0"/>
                <a:ea typeface="Calibri" panose="020F0502020204030204" pitchFamily="34" charset="0"/>
                <a:cs typeface="Times New Roman" panose="02020603050405020304" pitchFamily="18" charset="0"/>
              </a:rPr>
              <a:t>black squares represent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dark grey one described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Arimo" panose="020B0604020202020204" pitchFamily="34" charset="0"/>
              </a:rPr>
              <a:t>Data are representative of </a:t>
            </a:r>
            <a:r>
              <a:rPr lang="en-US" sz="1200" dirty="0" smtClean="0">
                <a:latin typeface="Calibri" panose="020F0502020204030204" pitchFamily="34" charset="0"/>
                <a:ea typeface="Calibri" panose="020F0502020204030204" pitchFamily="34" charset="0"/>
                <a:cs typeface="Arimo" panose="020B0604020202020204" pitchFamily="34" charset="0"/>
              </a:rPr>
              <a:t>two </a:t>
            </a:r>
            <a:r>
              <a:rPr lang="en-US" sz="1200" dirty="0">
                <a:latin typeface="Calibri" panose="020F0502020204030204" pitchFamily="34" charset="0"/>
                <a:ea typeface="Calibri" panose="020F0502020204030204" pitchFamily="34" charset="0"/>
                <a:cs typeface="Arimo" panose="020B0604020202020204" pitchFamily="34" charset="0"/>
              </a:rPr>
              <a:t>independent experiments. *</a:t>
            </a:r>
            <a:r>
              <a:rPr lang="en-US" sz="1200" dirty="0" smtClean="0">
                <a:latin typeface="Calibri" panose="020F0502020204030204" pitchFamily="34" charset="0"/>
                <a:ea typeface="Calibri" panose="020F0502020204030204" pitchFamily="34" charset="0"/>
                <a:cs typeface="Arimo" panose="020B0604020202020204" pitchFamily="34" charset="0"/>
              </a:rPr>
              <a:t>p&lt;0.05 ; **p&lt;0.01.</a:t>
            </a:r>
            <a:endParaRPr lang="fr-FR" sz="1200" strike="sngStrike"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658BBC4E-5266-1B4D-A579-41EF65A9DC3E}"/>
              </a:ext>
            </a:extLst>
          </p:cNvPr>
          <p:cNvSpPr txBox="1"/>
          <p:nvPr/>
        </p:nvSpPr>
        <p:spPr>
          <a:xfrm>
            <a:off x="3539861" y="965682"/>
            <a:ext cx="285656" cy="307777"/>
          </a:xfrm>
          <a:prstGeom prst="rect">
            <a:avLst/>
          </a:prstGeom>
          <a:noFill/>
        </p:spPr>
        <p:txBody>
          <a:bodyPr wrap="none" rtlCol="0">
            <a:spAutoFit/>
          </a:bodyPr>
          <a:lstStyle/>
          <a:p>
            <a:r>
              <a:rPr lang="fr-FR" sz="1400" b="1" dirty="0"/>
              <a:t>B</a:t>
            </a:r>
          </a:p>
        </p:txBody>
      </p:sp>
      <p:sp>
        <p:nvSpPr>
          <p:cNvPr id="7" name="ZoneTexte 6">
            <a:extLst>
              <a:ext uri="{FF2B5EF4-FFF2-40B4-BE49-F238E27FC236}">
                <a16:creationId xmlns:a16="http://schemas.microsoft.com/office/drawing/2014/main" id="{0FB4F6E0-44B3-574D-96AD-6169941765B2}"/>
              </a:ext>
            </a:extLst>
          </p:cNvPr>
          <p:cNvSpPr txBox="1"/>
          <p:nvPr/>
        </p:nvSpPr>
        <p:spPr>
          <a:xfrm>
            <a:off x="534103" y="965681"/>
            <a:ext cx="293670" cy="307777"/>
          </a:xfrm>
          <a:prstGeom prst="rect">
            <a:avLst/>
          </a:prstGeom>
          <a:noFill/>
        </p:spPr>
        <p:txBody>
          <a:bodyPr wrap="none" rtlCol="0">
            <a:spAutoFit/>
          </a:bodyPr>
          <a:lstStyle/>
          <a:p>
            <a:r>
              <a:rPr lang="fr-FR" sz="1400" b="1" dirty="0"/>
              <a:t>A</a:t>
            </a:r>
          </a:p>
        </p:txBody>
      </p:sp>
      <p:graphicFrame>
        <p:nvGraphicFramePr>
          <p:cNvPr id="8" name="Objet 7"/>
          <p:cNvGraphicFramePr>
            <a:graphicFrameLocks noChangeAspect="1"/>
          </p:cNvGraphicFramePr>
          <p:nvPr>
            <p:extLst>
              <p:ext uri="{D42A27DB-BD31-4B8C-83A1-F6EECF244321}">
                <p14:modId xmlns:p14="http://schemas.microsoft.com/office/powerpoint/2010/main" val="1879271362"/>
              </p:ext>
            </p:extLst>
          </p:nvPr>
        </p:nvGraphicFramePr>
        <p:xfrm>
          <a:off x="402959" y="1059156"/>
          <a:ext cx="2908300" cy="2452687"/>
        </p:xfrm>
        <a:graphic>
          <a:graphicData uri="http://schemas.openxmlformats.org/presentationml/2006/ole">
            <mc:AlternateContent xmlns:mc="http://schemas.openxmlformats.org/markup-compatibility/2006">
              <mc:Choice xmlns:v="urn:schemas-microsoft-com:vml" Requires="v">
                <p:oleObj spid="_x0000_s35847" name="Prism 6" r:id="rId3" imgW="2908816" imgH="2453009" progId="Prism6.Document">
                  <p:embed/>
                </p:oleObj>
              </mc:Choice>
              <mc:Fallback>
                <p:oleObj name="Prism 6" r:id="rId3" imgW="2908816" imgH="2453009" progId="Prism6.Document">
                  <p:embed/>
                  <p:pic>
                    <p:nvPicPr>
                      <p:cNvPr id="0" name=""/>
                      <p:cNvPicPr/>
                      <p:nvPr/>
                    </p:nvPicPr>
                    <p:blipFill>
                      <a:blip r:embed="rId4"/>
                      <a:stretch>
                        <a:fillRect/>
                      </a:stretch>
                    </p:blipFill>
                    <p:spPr>
                      <a:xfrm>
                        <a:off x="402959" y="1059156"/>
                        <a:ext cx="2908300" cy="2452687"/>
                      </a:xfrm>
                      <a:prstGeom prst="rect">
                        <a:avLst/>
                      </a:prstGeom>
                    </p:spPr>
                  </p:pic>
                </p:oleObj>
              </mc:Fallback>
            </mc:AlternateContent>
          </a:graphicData>
        </a:graphic>
      </p:graphicFrame>
      <p:graphicFrame>
        <p:nvGraphicFramePr>
          <p:cNvPr id="10" name="Objet 9"/>
          <p:cNvGraphicFramePr>
            <a:graphicFrameLocks noChangeAspect="1"/>
          </p:cNvGraphicFramePr>
          <p:nvPr>
            <p:extLst>
              <p:ext uri="{D42A27DB-BD31-4B8C-83A1-F6EECF244321}">
                <p14:modId xmlns:p14="http://schemas.microsoft.com/office/powerpoint/2010/main" val="1623237182"/>
              </p:ext>
            </p:extLst>
          </p:nvPr>
        </p:nvGraphicFramePr>
        <p:xfrm>
          <a:off x="3429000" y="1059156"/>
          <a:ext cx="2917825" cy="2681287"/>
        </p:xfrm>
        <a:graphic>
          <a:graphicData uri="http://schemas.openxmlformats.org/presentationml/2006/ole">
            <mc:AlternateContent xmlns:mc="http://schemas.openxmlformats.org/markup-compatibility/2006">
              <mc:Choice xmlns:v="urn:schemas-microsoft-com:vml" Requires="v">
                <p:oleObj spid="_x0000_s35848" name="Prism 6" r:id="rId5" imgW="2918180" imgH="2681707" progId="Prism6.Document">
                  <p:embed/>
                </p:oleObj>
              </mc:Choice>
              <mc:Fallback>
                <p:oleObj name="Prism 6" r:id="rId5" imgW="2918180" imgH="2681707" progId="Prism6.Document">
                  <p:embed/>
                  <p:pic>
                    <p:nvPicPr>
                      <p:cNvPr id="9" name="Objet 8"/>
                      <p:cNvPicPr/>
                      <p:nvPr/>
                    </p:nvPicPr>
                    <p:blipFill>
                      <a:blip r:embed="rId6"/>
                      <a:stretch>
                        <a:fillRect/>
                      </a:stretch>
                    </p:blipFill>
                    <p:spPr>
                      <a:xfrm>
                        <a:off x="3429000" y="1059156"/>
                        <a:ext cx="2917825" cy="2681287"/>
                      </a:xfrm>
                      <a:prstGeom prst="rect">
                        <a:avLst/>
                      </a:prstGeom>
                    </p:spPr>
                  </p:pic>
                </p:oleObj>
              </mc:Fallback>
            </mc:AlternateContent>
          </a:graphicData>
        </a:graphic>
      </p:graphicFrame>
    </p:spTree>
    <p:extLst>
      <p:ext uri="{BB962C8B-B14F-4D97-AF65-F5344CB8AC3E}">
        <p14:creationId xmlns:p14="http://schemas.microsoft.com/office/powerpoint/2010/main" val="3504292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6420137"/>
            <a:ext cx="6858000" cy="2215991"/>
          </a:xfrm>
          <a:prstGeom prst="rect">
            <a:avLst/>
          </a:prstGeom>
        </p:spPr>
        <p:txBody>
          <a:bodyPr wrap="square">
            <a:spAutoFit/>
          </a:bodyPr>
          <a:lstStyle/>
          <a:p>
            <a:pPr algn="just">
              <a:lnSpc>
                <a:spcPct val="115000"/>
              </a:lnSpc>
            </a:pPr>
            <a:r>
              <a:rPr lang="en-GB" sz="1200" b="1" dirty="0">
                <a:ea typeface="Calibri" panose="020F0502020204030204" pitchFamily="34" charset="0"/>
                <a:cs typeface="Times New Roman" panose="02020603050405020304" pitchFamily="18" charset="0"/>
              </a:rPr>
              <a:t>Figure </a:t>
            </a:r>
            <a:r>
              <a:rPr lang="en-GB" sz="1200" b="1" dirty="0" smtClean="0">
                <a:ea typeface="Calibri" panose="020F0502020204030204" pitchFamily="34" charset="0"/>
                <a:cs typeface="Times New Roman" panose="02020603050405020304" pitchFamily="18" charset="0"/>
              </a:rPr>
              <a:t>S6: </a:t>
            </a:r>
            <a:r>
              <a:rPr lang="en-US" sz="1200" b="1" i="1" dirty="0">
                <a:ea typeface="Calibri" panose="020F0502020204030204" pitchFamily="34" charset="0"/>
                <a:cs typeface="Times New Roman" panose="02020603050405020304" pitchFamily="18" charset="0"/>
              </a:rPr>
              <a:t>L. </a:t>
            </a:r>
            <a:r>
              <a:rPr lang="en-US" sz="1200" b="1" i="1" dirty="0" err="1">
                <a:ea typeface="Calibri" panose="020F0502020204030204" pitchFamily="34" charset="0"/>
                <a:cs typeface="Times New Roman" panose="02020603050405020304" pitchFamily="18" charset="0"/>
              </a:rPr>
              <a:t>lactis</a:t>
            </a:r>
            <a:r>
              <a:rPr lang="en-US" sz="1200" b="1" dirty="0">
                <a:ea typeface="Calibri" panose="020F0502020204030204" pitchFamily="34" charset="0"/>
                <a:cs typeface="Times New Roman" panose="02020603050405020304" pitchFamily="18" charset="0"/>
              </a:rPr>
              <a:t> vector </a:t>
            </a:r>
            <a:r>
              <a:rPr lang="fr-FR" sz="1200" b="1" dirty="0" err="1">
                <a:ea typeface="Calibri" panose="020F0502020204030204" pitchFamily="34" charset="0"/>
                <a:cs typeface="Times New Roman" panose="02020603050405020304" pitchFamily="18" charset="0"/>
              </a:rPr>
              <a:t>exerts</a:t>
            </a:r>
            <a:r>
              <a:rPr lang="fr-FR" sz="1200" b="1" dirty="0">
                <a:ea typeface="Calibri" panose="020F0502020204030204" pitchFamily="34" charset="0"/>
                <a:cs typeface="Times New Roman" panose="02020603050405020304" pitchFamily="18" charset="0"/>
              </a:rPr>
              <a:t> no </a:t>
            </a:r>
            <a:r>
              <a:rPr lang="fr-FR" sz="1200" b="1" dirty="0" err="1">
                <a:ea typeface="Calibri" panose="020F0502020204030204" pitchFamily="34" charset="0"/>
                <a:cs typeface="Times New Roman" panose="02020603050405020304" pitchFamily="18" charset="0"/>
              </a:rPr>
              <a:t>effect</a:t>
            </a:r>
            <a:r>
              <a:rPr lang="fr-FR" sz="1200" b="1" dirty="0">
                <a:ea typeface="Calibri" panose="020F0502020204030204" pitchFamily="34" charset="0"/>
                <a:cs typeface="Times New Roman" panose="02020603050405020304" pitchFamily="18" charset="0"/>
              </a:rPr>
              <a:t> on </a:t>
            </a:r>
            <a:r>
              <a:rPr lang="fr-FR" sz="1200" b="1" dirty="0" err="1">
                <a:ea typeface="Calibri" panose="020F0502020204030204" pitchFamily="34" charset="0"/>
                <a:cs typeface="Times New Roman" panose="02020603050405020304" pitchFamily="18" charset="0"/>
              </a:rPr>
              <a:t>mice</a:t>
            </a:r>
            <a:r>
              <a:rPr lang="fr-FR" sz="1200" b="1" dirty="0">
                <a:ea typeface="Calibri" panose="020F0502020204030204" pitchFamily="34" charset="0"/>
                <a:cs typeface="Times New Roman" panose="02020603050405020304" pitchFamily="18" charset="0"/>
              </a:rPr>
              <a:t>.</a:t>
            </a:r>
          </a:p>
          <a:p>
            <a:pPr algn="just">
              <a:lnSpc>
                <a:spcPct val="115000"/>
              </a:lnSpc>
            </a:pPr>
            <a:r>
              <a:rPr lang="en-US" sz="1200" dirty="0">
                <a:latin typeface="Calibri" panose="020F0502020204030204" pitchFamily="34" charset="0"/>
                <a:ea typeface="Calibri" panose="020F0502020204030204" pitchFamily="34" charset="0"/>
                <a:cs typeface="Times New Roman" panose="02020603050405020304" pitchFamily="18" charset="0"/>
              </a:rPr>
              <a:t>After a treatment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post-infectious colonic sensitivity using CRD response at D24 and (</a:t>
            </a:r>
            <a:r>
              <a:rPr lang="en-US" sz="1200" b="1" dirty="0">
                <a:latin typeface="Calibri" panose="020F0502020204030204" pitchFamily="34" charset="0"/>
                <a:ea typeface="Calibri" panose="020F0502020204030204" pitchFamily="34" charset="0"/>
                <a:cs typeface="Times New Roman" panose="02020603050405020304" pitchFamily="18" charset="0"/>
              </a:rPr>
              <a:t>B</a:t>
            </a:r>
            <a:r>
              <a:rPr lang="en-US" sz="1200" dirty="0">
                <a:latin typeface="Calibri" panose="020F0502020204030204" pitchFamily="34" charset="0"/>
                <a:ea typeface="Calibri" panose="020F0502020204030204" pitchFamily="34" charset="0"/>
                <a:cs typeface="Times New Roman" panose="02020603050405020304" pitchFamily="18" charset="0"/>
              </a:rPr>
              <a:t>) anxiety-like behavior determined by EPM at D21 were performing (n=8 per group).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Intracolonic pressure variations in response to CRD and corresponding AUC. (</a:t>
            </a:r>
            <a:r>
              <a:rPr lang="en-US" sz="1200" b="1" dirty="0">
                <a:latin typeface="Calibri" panose="020F0502020204030204" pitchFamily="34" charset="0"/>
                <a:ea typeface="Calibri" panose="020F0502020204030204" pitchFamily="34" charset="0"/>
                <a:cs typeface="Times New Roman" panose="02020603050405020304" pitchFamily="18" charset="0"/>
              </a:rPr>
              <a:t>B</a:t>
            </a:r>
            <a:r>
              <a:rPr lang="en-US" sz="1200" dirty="0">
                <a:latin typeface="Calibri" panose="020F0502020204030204" pitchFamily="34" charset="0"/>
                <a:ea typeface="Calibri" panose="020F0502020204030204" pitchFamily="34" charset="0"/>
                <a:cs typeface="Times New Roman" panose="02020603050405020304" pitchFamily="18" charset="0"/>
              </a:rPr>
              <a:t>) Entries frequency and time spent in open arms of the maze (monitoring during 5 minutes). (</a:t>
            </a:r>
            <a:r>
              <a:rPr lang="en-US" sz="1200" b="1" dirty="0">
                <a:latin typeface="Calibri" panose="020F0502020204030204" pitchFamily="34" charset="0"/>
                <a:ea typeface="Calibri" panose="020F0502020204030204" pitchFamily="34" charset="0"/>
                <a:cs typeface="Times New Roman" panose="02020603050405020304" pitchFamily="18" charset="0"/>
              </a:rPr>
              <a:t>C</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i="1" dirty="0" smtClean="0">
                <a:latin typeface="Calibri" panose="020F0502020204030204" pitchFamily="34" charset="0"/>
                <a:ea typeface="Calibri" panose="020F0502020204030204" pitchFamily="34" charset="0"/>
                <a:cs typeface="Times New Roman" panose="02020603050405020304" pitchFamily="18" charset="0"/>
              </a:rPr>
              <a:t>C</a:t>
            </a:r>
            <a:r>
              <a:rPr lang="en-US" sz="1200" i="1" dirty="0">
                <a:latin typeface="Calibri" panose="020F0502020204030204" pitchFamily="34" charset="0"/>
                <a:ea typeface="Calibri" panose="020F0502020204030204" pitchFamily="34" charset="0"/>
                <a:cs typeface="Times New Roman" panose="02020603050405020304" pitchFamily="18" charset="0"/>
              </a:rPr>
              <a:t>. </a:t>
            </a:r>
            <a:r>
              <a:rPr lang="en-US" sz="1200" i="1" dirty="0" err="1">
                <a:latin typeface="Calibri" panose="020F0502020204030204" pitchFamily="34" charset="0"/>
                <a:ea typeface="Calibri" panose="020F0502020204030204" pitchFamily="34" charset="0"/>
                <a:cs typeface="Times New Roman" panose="02020603050405020304" pitchFamily="18" charset="0"/>
              </a:rPr>
              <a:t>rodentium</a:t>
            </a:r>
            <a:r>
              <a:rPr lang="en-US" sz="1200" i="1"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colonization of infected mice gastrointestinal </a:t>
            </a:r>
            <a:r>
              <a:rPr lang="en-US" sz="1200" dirty="0" smtClean="0">
                <a:latin typeface="Calibri" panose="020F0502020204030204" pitchFamily="34" charset="0"/>
                <a:ea typeface="Calibri" panose="020F0502020204030204" pitchFamily="34" charset="0"/>
                <a:cs typeface="Times New Roman" panose="02020603050405020304" pitchFamily="18" charset="0"/>
              </a:rPr>
              <a:t>tract was evaluated. </a:t>
            </a:r>
            <a:r>
              <a:rPr lang="en-US" sz="1200" dirty="0">
                <a:latin typeface="Calibri" panose="020F0502020204030204" pitchFamily="34" charset="0"/>
                <a:ea typeface="Calibri" panose="020F0502020204030204" pitchFamily="34" charset="0"/>
                <a:cs typeface="Arimo" panose="020B0604020202020204" pitchFamily="34" charset="0"/>
              </a:rPr>
              <a:t>Each plot represents one mouse. </a:t>
            </a:r>
            <a:r>
              <a:rPr lang="en-US" sz="1200" dirty="0">
                <a:latin typeface="Calibri" panose="020F0502020204030204" pitchFamily="34" charset="0"/>
                <a:ea typeface="Calibri" panose="020F0502020204030204" pitchFamily="34" charset="0"/>
                <a:cs typeface="Times New Roman" panose="02020603050405020304" pitchFamily="18" charset="0"/>
              </a:rPr>
              <a:t>White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light grey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while black squares represent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dark grey one described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Arimo" panose="020B0604020202020204" pitchFamily="34" charset="0"/>
              </a:rPr>
              <a:t>Data are representative of </a:t>
            </a:r>
            <a:r>
              <a:rPr lang="en-US" sz="1200" dirty="0" smtClean="0">
                <a:latin typeface="Calibri" panose="020F0502020204030204" pitchFamily="34" charset="0"/>
                <a:ea typeface="Calibri" panose="020F0502020204030204" pitchFamily="34" charset="0"/>
                <a:cs typeface="Arimo" panose="020B0604020202020204" pitchFamily="34" charset="0"/>
              </a:rPr>
              <a:t>two independent </a:t>
            </a:r>
            <a:r>
              <a:rPr lang="en-US" sz="1200" dirty="0">
                <a:latin typeface="Calibri" panose="020F0502020204030204" pitchFamily="34" charset="0"/>
                <a:ea typeface="Calibri" panose="020F0502020204030204" pitchFamily="34" charset="0"/>
                <a:cs typeface="Arimo" panose="020B0604020202020204" pitchFamily="34" charset="0"/>
              </a:rPr>
              <a:t>experiments. *p&lt;0.05 ; **p&lt;0.01 ; ***p&lt;0.001.</a:t>
            </a:r>
            <a:endParaRPr lang="fr-FR" sz="1200" strike="sngStrike"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pPr>
            <a:endParaRPr lang="fr-FR" sz="1200" dirty="0">
              <a:ea typeface="Calibri" panose="020F0502020204030204" pitchFamily="34" charset="0"/>
              <a:cs typeface="Times New Roman" panose="02020603050405020304" pitchFamily="18" charset="0"/>
            </a:endParaRPr>
          </a:p>
        </p:txBody>
      </p:sp>
      <p:sp>
        <p:nvSpPr>
          <p:cNvPr id="13" name="ZoneTexte 12">
            <a:extLst>
              <a:ext uri="{FF2B5EF4-FFF2-40B4-BE49-F238E27FC236}">
                <a16:creationId xmlns:a16="http://schemas.microsoft.com/office/drawing/2014/main" id="{658BBC4E-5266-1B4D-A579-41EF65A9DC3E}"/>
              </a:ext>
            </a:extLst>
          </p:cNvPr>
          <p:cNvSpPr txBox="1"/>
          <p:nvPr/>
        </p:nvSpPr>
        <p:spPr>
          <a:xfrm>
            <a:off x="174357" y="3037024"/>
            <a:ext cx="285656" cy="307777"/>
          </a:xfrm>
          <a:prstGeom prst="rect">
            <a:avLst/>
          </a:prstGeom>
          <a:noFill/>
        </p:spPr>
        <p:txBody>
          <a:bodyPr wrap="none" rtlCol="0">
            <a:spAutoFit/>
          </a:bodyPr>
          <a:lstStyle/>
          <a:p>
            <a:r>
              <a:rPr lang="fr-FR" sz="1400" b="1" dirty="0"/>
              <a:t>B</a:t>
            </a:r>
          </a:p>
        </p:txBody>
      </p:sp>
      <p:sp>
        <p:nvSpPr>
          <p:cNvPr id="14" name="ZoneTexte 13">
            <a:extLst>
              <a:ext uri="{FF2B5EF4-FFF2-40B4-BE49-F238E27FC236}">
                <a16:creationId xmlns:a16="http://schemas.microsoft.com/office/drawing/2014/main" id="{0FB4F6E0-44B3-574D-96AD-6169941765B2}"/>
              </a:ext>
            </a:extLst>
          </p:cNvPr>
          <p:cNvSpPr txBox="1"/>
          <p:nvPr/>
        </p:nvSpPr>
        <p:spPr>
          <a:xfrm>
            <a:off x="174357" y="469604"/>
            <a:ext cx="293670" cy="307777"/>
          </a:xfrm>
          <a:prstGeom prst="rect">
            <a:avLst/>
          </a:prstGeom>
          <a:noFill/>
        </p:spPr>
        <p:txBody>
          <a:bodyPr wrap="none" rtlCol="0">
            <a:spAutoFit/>
          </a:bodyPr>
          <a:lstStyle/>
          <a:p>
            <a:r>
              <a:rPr lang="fr-FR" sz="1400" b="1" dirty="0"/>
              <a:t>A</a:t>
            </a:r>
          </a:p>
        </p:txBody>
      </p:sp>
      <p:graphicFrame>
        <p:nvGraphicFramePr>
          <p:cNvPr id="2" name="Objet 1"/>
          <p:cNvGraphicFramePr>
            <a:graphicFrameLocks noChangeAspect="1"/>
          </p:cNvGraphicFramePr>
          <p:nvPr>
            <p:extLst>
              <p:ext uri="{D42A27DB-BD31-4B8C-83A1-F6EECF244321}">
                <p14:modId xmlns:p14="http://schemas.microsoft.com/office/powerpoint/2010/main" val="1484459378"/>
              </p:ext>
            </p:extLst>
          </p:nvPr>
        </p:nvGraphicFramePr>
        <p:xfrm>
          <a:off x="473075" y="673100"/>
          <a:ext cx="3379788" cy="2120900"/>
        </p:xfrm>
        <a:graphic>
          <a:graphicData uri="http://schemas.openxmlformats.org/presentationml/2006/ole">
            <mc:AlternateContent xmlns:mc="http://schemas.openxmlformats.org/markup-compatibility/2006">
              <mc:Choice xmlns:v="urn:schemas-microsoft-com:vml" Requires="v">
                <p:oleObj spid="_x0000_s37904" name="Prism 6" r:id="rId3" imgW="4418145" imgH="2771745" progId="Prism6.Document">
                  <p:embed/>
                </p:oleObj>
              </mc:Choice>
              <mc:Fallback>
                <p:oleObj name="Prism 6" r:id="rId3" imgW="4418145" imgH="2771745" progId="Prism6.Document">
                  <p:embed/>
                  <p:pic>
                    <p:nvPicPr>
                      <p:cNvPr id="2" name="Objet 1"/>
                      <p:cNvPicPr/>
                      <p:nvPr/>
                    </p:nvPicPr>
                    <p:blipFill>
                      <a:blip r:embed="rId4"/>
                      <a:stretch>
                        <a:fillRect/>
                      </a:stretch>
                    </p:blipFill>
                    <p:spPr>
                      <a:xfrm>
                        <a:off x="473075" y="673100"/>
                        <a:ext cx="3379788" cy="2120900"/>
                      </a:xfrm>
                      <a:prstGeom prst="rect">
                        <a:avLst/>
                      </a:prstGeom>
                    </p:spPr>
                  </p:pic>
                </p:oleObj>
              </mc:Fallback>
            </mc:AlternateContent>
          </a:graphicData>
        </a:graphic>
      </p:graphicFrame>
      <p:graphicFrame>
        <p:nvGraphicFramePr>
          <p:cNvPr id="3" name="Objet 2"/>
          <p:cNvGraphicFramePr>
            <a:graphicFrameLocks noChangeAspect="1"/>
          </p:cNvGraphicFramePr>
          <p:nvPr>
            <p:extLst>
              <p:ext uri="{D42A27DB-BD31-4B8C-83A1-F6EECF244321}">
                <p14:modId xmlns:p14="http://schemas.microsoft.com/office/powerpoint/2010/main" val="1933865768"/>
              </p:ext>
            </p:extLst>
          </p:nvPr>
        </p:nvGraphicFramePr>
        <p:xfrm>
          <a:off x="3802063" y="673100"/>
          <a:ext cx="2335212" cy="2471738"/>
        </p:xfrm>
        <a:graphic>
          <a:graphicData uri="http://schemas.openxmlformats.org/presentationml/2006/ole">
            <mc:AlternateContent xmlns:mc="http://schemas.openxmlformats.org/markup-compatibility/2006">
              <mc:Choice xmlns:v="urn:schemas-microsoft-com:vml" Requires="v">
                <p:oleObj spid="_x0000_s37905" name="Prism 6" r:id="rId5" imgW="3000291" imgH="3177279" progId="Prism6.Document">
                  <p:embed/>
                </p:oleObj>
              </mc:Choice>
              <mc:Fallback>
                <p:oleObj name="Prism 6" r:id="rId5" imgW="3000291" imgH="3177279" progId="Prism6.Document">
                  <p:embed/>
                  <p:pic>
                    <p:nvPicPr>
                      <p:cNvPr id="3" name="Objet 2"/>
                      <p:cNvPicPr/>
                      <p:nvPr/>
                    </p:nvPicPr>
                    <p:blipFill>
                      <a:blip r:embed="rId6"/>
                      <a:stretch>
                        <a:fillRect/>
                      </a:stretch>
                    </p:blipFill>
                    <p:spPr>
                      <a:xfrm>
                        <a:off x="3802063" y="673100"/>
                        <a:ext cx="2335212" cy="2471738"/>
                      </a:xfrm>
                      <a:prstGeom prst="rect">
                        <a:avLst/>
                      </a:prstGeom>
                    </p:spPr>
                  </p:pic>
                </p:oleObj>
              </mc:Fallback>
            </mc:AlternateContent>
          </a:graphicData>
        </a:graphic>
      </p:graphicFrame>
      <p:graphicFrame>
        <p:nvGraphicFramePr>
          <p:cNvPr id="4" name="Objet 3"/>
          <p:cNvGraphicFramePr>
            <a:graphicFrameLocks noChangeAspect="1"/>
          </p:cNvGraphicFramePr>
          <p:nvPr/>
        </p:nvGraphicFramePr>
        <p:xfrm>
          <a:off x="150293" y="3461302"/>
          <a:ext cx="1953185" cy="2338912"/>
        </p:xfrm>
        <a:graphic>
          <a:graphicData uri="http://schemas.openxmlformats.org/presentationml/2006/ole">
            <mc:AlternateContent xmlns:mc="http://schemas.openxmlformats.org/markup-compatibility/2006">
              <mc:Choice xmlns:v="urn:schemas-microsoft-com:vml" Requires="v">
                <p:oleObj spid="_x0000_s37906" name="Prism 6" r:id="rId7" imgW="2652760" imgH="3177279" progId="Prism6.Document">
                  <p:embed/>
                </p:oleObj>
              </mc:Choice>
              <mc:Fallback>
                <p:oleObj name="Prism 6" r:id="rId7" imgW="2652760" imgH="3177279" progId="Prism6.Document">
                  <p:embed/>
                  <p:pic>
                    <p:nvPicPr>
                      <p:cNvPr id="4" name="Objet 3"/>
                      <p:cNvPicPr/>
                      <p:nvPr/>
                    </p:nvPicPr>
                    <p:blipFill>
                      <a:blip r:embed="rId8"/>
                      <a:stretch>
                        <a:fillRect/>
                      </a:stretch>
                    </p:blipFill>
                    <p:spPr>
                      <a:xfrm>
                        <a:off x="150293" y="3461302"/>
                        <a:ext cx="1953185" cy="2338912"/>
                      </a:xfrm>
                      <a:prstGeom prst="rect">
                        <a:avLst/>
                      </a:prstGeom>
                    </p:spPr>
                  </p:pic>
                </p:oleObj>
              </mc:Fallback>
            </mc:AlternateContent>
          </a:graphicData>
        </a:graphic>
      </p:graphicFrame>
      <p:graphicFrame>
        <p:nvGraphicFramePr>
          <p:cNvPr id="5" name="Objet 4"/>
          <p:cNvGraphicFramePr>
            <a:graphicFrameLocks noChangeAspect="1"/>
          </p:cNvGraphicFramePr>
          <p:nvPr/>
        </p:nvGraphicFramePr>
        <p:xfrm>
          <a:off x="1994077" y="3462205"/>
          <a:ext cx="1973055" cy="2338912"/>
        </p:xfrm>
        <a:graphic>
          <a:graphicData uri="http://schemas.openxmlformats.org/presentationml/2006/ole">
            <mc:AlternateContent xmlns:mc="http://schemas.openxmlformats.org/markup-compatibility/2006">
              <mc:Choice xmlns:v="urn:schemas-microsoft-com:vml" Requires="v">
                <p:oleObj spid="_x0000_s37907" name="Prism 6" r:id="rId9" imgW="2680130" imgH="3177279" progId="Prism6.Document">
                  <p:embed/>
                </p:oleObj>
              </mc:Choice>
              <mc:Fallback>
                <p:oleObj name="Prism 6" r:id="rId9" imgW="2680130" imgH="3177279" progId="Prism6.Document">
                  <p:embed/>
                  <p:pic>
                    <p:nvPicPr>
                      <p:cNvPr id="5" name="Objet 4"/>
                      <p:cNvPicPr/>
                      <p:nvPr/>
                    </p:nvPicPr>
                    <p:blipFill>
                      <a:blip r:embed="rId10"/>
                      <a:stretch>
                        <a:fillRect/>
                      </a:stretch>
                    </p:blipFill>
                    <p:spPr>
                      <a:xfrm>
                        <a:off x="1994077" y="3462205"/>
                        <a:ext cx="1973055" cy="2338912"/>
                      </a:xfrm>
                      <a:prstGeom prst="rect">
                        <a:avLst/>
                      </a:prstGeom>
                    </p:spPr>
                  </p:pic>
                </p:oleObj>
              </mc:Fallback>
            </mc:AlternateContent>
          </a:graphicData>
        </a:graphic>
      </p:graphicFrame>
      <p:graphicFrame>
        <p:nvGraphicFramePr>
          <p:cNvPr id="6" name="Objet 5"/>
          <p:cNvGraphicFramePr>
            <a:graphicFrameLocks noChangeAspect="1"/>
          </p:cNvGraphicFramePr>
          <p:nvPr/>
        </p:nvGraphicFramePr>
        <p:xfrm>
          <a:off x="3890368" y="3344801"/>
          <a:ext cx="3039824" cy="2083919"/>
        </p:xfrm>
        <a:graphic>
          <a:graphicData uri="http://schemas.openxmlformats.org/presentationml/2006/ole">
            <mc:AlternateContent xmlns:mc="http://schemas.openxmlformats.org/markup-compatibility/2006">
              <mc:Choice xmlns:v="urn:schemas-microsoft-com:vml" Requires="v">
                <p:oleObj spid="_x0000_s37908" name="Prism 6" r:id="rId11" imgW="4149844" imgH="2844857" progId="Prism6.Document">
                  <p:embed/>
                </p:oleObj>
              </mc:Choice>
              <mc:Fallback>
                <p:oleObj name="Prism 6" r:id="rId11" imgW="4149844" imgH="2844857" progId="Prism6.Document">
                  <p:embed/>
                  <p:pic>
                    <p:nvPicPr>
                      <p:cNvPr id="6" name="Objet 5"/>
                      <p:cNvPicPr/>
                      <p:nvPr/>
                    </p:nvPicPr>
                    <p:blipFill>
                      <a:blip r:embed="rId12"/>
                      <a:stretch>
                        <a:fillRect/>
                      </a:stretch>
                    </p:blipFill>
                    <p:spPr>
                      <a:xfrm>
                        <a:off x="3890368" y="3344801"/>
                        <a:ext cx="3039824" cy="2083919"/>
                      </a:xfrm>
                      <a:prstGeom prst="rect">
                        <a:avLst/>
                      </a:prstGeom>
                    </p:spPr>
                  </p:pic>
                </p:oleObj>
              </mc:Fallback>
            </mc:AlternateContent>
          </a:graphicData>
        </a:graphic>
      </p:graphicFrame>
      <p:sp>
        <p:nvSpPr>
          <p:cNvPr id="10" name="ZoneTexte 9">
            <a:extLst>
              <a:ext uri="{FF2B5EF4-FFF2-40B4-BE49-F238E27FC236}">
                <a16:creationId xmlns:a16="http://schemas.microsoft.com/office/drawing/2014/main" id="{658BBC4E-5266-1B4D-A579-41EF65A9DC3E}"/>
              </a:ext>
            </a:extLst>
          </p:cNvPr>
          <p:cNvSpPr txBox="1"/>
          <p:nvPr/>
        </p:nvSpPr>
        <p:spPr>
          <a:xfrm>
            <a:off x="3925240" y="3037024"/>
            <a:ext cx="279244" cy="307777"/>
          </a:xfrm>
          <a:prstGeom prst="rect">
            <a:avLst/>
          </a:prstGeom>
          <a:noFill/>
        </p:spPr>
        <p:txBody>
          <a:bodyPr wrap="none" rtlCol="0">
            <a:spAutoFit/>
          </a:bodyPr>
          <a:lstStyle/>
          <a:p>
            <a:r>
              <a:rPr lang="fr-FR" sz="1400" b="1" dirty="0"/>
              <a:t>C</a:t>
            </a:r>
          </a:p>
        </p:txBody>
      </p:sp>
    </p:spTree>
    <p:extLst>
      <p:ext uri="{BB962C8B-B14F-4D97-AF65-F5344CB8AC3E}">
        <p14:creationId xmlns:p14="http://schemas.microsoft.com/office/powerpoint/2010/main" val="239615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5022567"/>
            <a:ext cx="6858000" cy="1338828"/>
          </a:xfrm>
          <a:prstGeom prst="rect">
            <a:avLst/>
          </a:prstGeom>
        </p:spPr>
        <p:txBody>
          <a:bodyPr wrap="square">
            <a:spAutoFit/>
          </a:bodyPr>
          <a:lstStyle/>
          <a:p>
            <a:pPr algn="just">
              <a:spcAft>
                <a:spcPts val="0"/>
              </a:spcAft>
            </a:pPr>
            <a:r>
              <a:rPr lang="en-GB" sz="1200" b="1" dirty="0">
                <a:ea typeface="Calibri" panose="020F0502020204030204" pitchFamily="34" charset="0"/>
                <a:cs typeface="Times New Roman" panose="02020603050405020304" pitchFamily="18" charset="0"/>
              </a:rPr>
              <a:t>Figure </a:t>
            </a:r>
            <a:r>
              <a:rPr lang="en-GB" sz="1200" b="1" dirty="0" smtClean="0">
                <a:ea typeface="Calibri" panose="020F0502020204030204" pitchFamily="34" charset="0"/>
                <a:cs typeface="Times New Roman" panose="02020603050405020304" pitchFamily="18" charset="0"/>
              </a:rPr>
              <a:t>S7:</a:t>
            </a:r>
            <a:r>
              <a:rPr lang="en-GB" sz="1200" b="1" dirty="0" smtClean="0">
                <a:latin typeface="Calibri" panose="020F0502020204030204" pitchFamily="34" charset="0"/>
                <a:ea typeface="Calibri" panose="020F0502020204030204" pitchFamily="34" charset="0"/>
                <a:cs typeface="Times New Roman" panose="02020603050405020304" pitchFamily="18" charset="0"/>
              </a:rPr>
              <a:t> </a:t>
            </a:r>
            <a:r>
              <a:rPr lang="en-GB" sz="1200" b="1" i="1" dirty="0" smtClean="0">
                <a:latin typeface="Calibri" panose="020F0502020204030204" pitchFamily="34" charset="0"/>
                <a:ea typeface="Calibri" panose="020F0502020204030204" pitchFamily="34" charset="0"/>
                <a:cs typeface="Times New Roman" panose="02020603050405020304" pitchFamily="18" charset="0"/>
              </a:rPr>
              <a:t>C</a:t>
            </a:r>
            <a:r>
              <a:rPr lang="en-GB" sz="1200" b="1" i="1" dirty="0">
                <a:latin typeface="Calibri" panose="020F0502020204030204" pitchFamily="34" charset="0"/>
                <a:ea typeface="Calibri" panose="020F0502020204030204" pitchFamily="34" charset="0"/>
                <a:cs typeface="Times New Roman" panose="02020603050405020304" pitchFamily="18" charset="0"/>
              </a:rPr>
              <a:t>. </a:t>
            </a:r>
            <a:r>
              <a:rPr lang="en-GB" sz="1200" b="1" i="1" dirty="0" err="1" smtClean="0">
                <a:latin typeface="Calibri" panose="020F0502020204030204" pitchFamily="34" charset="0"/>
                <a:ea typeface="Calibri" panose="020F0502020204030204" pitchFamily="34" charset="0"/>
                <a:cs typeface="Times New Roman" panose="02020603050405020304" pitchFamily="18" charset="0"/>
              </a:rPr>
              <a:t>rodentium</a:t>
            </a:r>
            <a:r>
              <a:rPr lang="en-GB" sz="1200" b="1" dirty="0" smtClean="0">
                <a:latin typeface="Calibri" panose="020F0502020204030204" pitchFamily="34" charset="0"/>
                <a:ea typeface="Calibri" panose="020F0502020204030204" pitchFamily="34" charset="0"/>
                <a:cs typeface="Times New Roman" panose="02020603050405020304" pitchFamily="18" charset="0"/>
              </a:rPr>
              <a:t> infection does not induce depressive-like </a:t>
            </a:r>
            <a:r>
              <a:rPr lang="en-GB" sz="1200" b="1" dirty="0" err="1" smtClean="0">
                <a:latin typeface="Calibri" panose="020F0502020204030204" pitchFamily="34" charset="0"/>
                <a:ea typeface="Calibri" panose="020F0502020204030204" pitchFamily="34" charset="0"/>
                <a:cs typeface="Times New Roman" panose="02020603050405020304" pitchFamily="18" charset="0"/>
              </a:rPr>
              <a:t>behavior</a:t>
            </a:r>
            <a:r>
              <a:rPr lang="en-GB" sz="1200" b="1" dirty="0" smtClean="0">
                <a:latin typeface="Calibri" panose="020F0502020204030204" pitchFamily="34" charset="0"/>
                <a:ea typeface="Calibri" panose="020F0502020204030204" pitchFamily="34" charset="0"/>
                <a:cs typeface="Times New Roman" panose="02020603050405020304" pitchFamily="18" charset="0"/>
              </a:rPr>
              <a:t>. </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pPr>
            <a:r>
              <a:rPr lang="en-US" sz="1200" dirty="0" smtClean="0">
                <a:latin typeface="Calibri" panose="020F0502020204030204" pitchFamily="34" charset="0"/>
                <a:ea typeface="Calibri" panose="020F0502020204030204" pitchFamily="34" charset="0"/>
                <a:cs typeface="Times New Roman" panose="02020603050405020304" pitchFamily="18" charset="0"/>
              </a:rPr>
              <a:t>No depression-related behavior observed in </a:t>
            </a:r>
            <a:r>
              <a:rPr lang="en-US" sz="1200" i="1" dirty="0" smtClean="0">
                <a:latin typeface="Calibri" panose="020F0502020204030204" pitchFamily="34" charset="0"/>
                <a:ea typeface="Calibri" panose="020F0502020204030204" pitchFamily="34" charset="0"/>
                <a:cs typeface="Times New Roman" panose="02020603050405020304" pitchFamily="18" charset="0"/>
              </a:rPr>
              <a:t>C. </a:t>
            </a:r>
            <a:r>
              <a:rPr lang="en-US" sz="1200" i="1" dirty="0" err="1" smtClean="0">
                <a:latin typeface="Calibri" panose="020F0502020204030204" pitchFamily="34" charset="0"/>
                <a:ea typeface="Calibri" panose="020F0502020204030204" pitchFamily="34" charset="0"/>
                <a:cs typeface="Times New Roman" panose="02020603050405020304" pitchFamily="18" charset="0"/>
              </a:rPr>
              <a:t>rodentium</a:t>
            </a:r>
            <a:r>
              <a:rPr lang="en-US" sz="1200" i="1"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smtClean="0">
                <a:latin typeface="Calibri" panose="020F0502020204030204" pitchFamily="34" charset="0"/>
                <a:ea typeface="Calibri" panose="020F0502020204030204" pitchFamily="34" charset="0"/>
                <a:cs typeface="Times New Roman" panose="02020603050405020304" pitchFamily="18" charset="0"/>
              </a:rPr>
              <a:t>model. Immobility time </a:t>
            </a:r>
            <a:r>
              <a:rPr lang="en-US" sz="1200" dirty="0">
                <a:latin typeface="Calibri" panose="020F0502020204030204" pitchFamily="34" charset="0"/>
                <a:ea typeface="Calibri" panose="020F0502020204030204" pitchFamily="34" charset="0"/>
                <a:cs typeface="Times New Roman" panose="02020603050405020304" pitchFamily="18" charset="0"/>
              </a:rPr>
              <a:t>during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smtClean="0">
                <a:latin typeface="Calibri" panose="020F0502020204030204" pitchFamily="34" charset="0"/>
                <a:ea typeface="Calibri" panose="020F0502020204030204" pitchFamily="34" charset="0"/>
                <a:cs typeface="Times New Roman" panose="02020603050405020304" pitchFamily="18" charset="0"/>
              </a:rPr>
              <a:t>tail suspension test at 23 DPI and (</a:t>
            </a:r>
            <a:r>
              <a:rPr lang="en-US" sz="1200" b="1" dirty="0" smtClean="0">
                <a:latin typeface="Calibri" panose="020F0502020204030204" pitchFamily="34" charset="0"/>
                <a:ea typeface="Calibri" panose="020F0502020204030204" pitchFamily="34" charset="0"/>
                <a:cs typeface="Times New Roman" panose="02020603050405020304" pitchFamily="18" charset="0"/>
              </a:rPr>
              <a:t>B</a:t>
            </a:r>
            <a:r>
              <a:rPr lang="en-US" sz="1200" dirty="0" smtClean="0">
                <a:latin typeface="Calibri" panose="020F0502020204030204" pitchFamily="34" charset="0"/>
                <a:ea typeface="Calibri" panose="020F0502020204030204" pitchFamily="34" charset="0"/>
                <a:cs typeface="Times New Roman" panose="02020603050405020304" pitchFamily="18" charset="0"/>
              </a:rPr>
              <a:t>) during forced swimming test at </a:t>
            </a:r>
            <a:r>
              <a:rPr lang="en-US" sz="1200" dirty="0">
                <a:latin typeface="Calibri" panose="020F0502020204030204" pitchFamily="34" charset="0"/>
                <a:ea typeface="Calibri" panose="020F0502020204030204" pitchFamily="34" charset="0"/>
                <a:cs typeface="Times New Roman" panose="02020603050405020304" pitchFamily="18" charset="0"/>
              </a:rPr>
              <a:t>24 </a:t>
            </a:r>
            <a:r>
              <a:rPr lang="en-US" sz="1200" dirty="0" smtClean="0">
                <a:latin typeface="Calibri" panose="020F0502020204030204" pitchFamily="34" charset="0"/>
                <a:ea typeface="Calibri" panose="020F0502020204030204" pitchFamily="34" charset="0"/>
                <a:cs typeface="Times New Roman" panose="02020603050405020304" pitchFamily="18" charset="0"/>
              </a:rPr>
              <a:t>DPI (n=12 </a:t>
            </a:r>
            <a:r>
              <a:rPr lang="en-US" sz="1200" dirty="0">
                <a:latin typeface="Calibri" panose="020F0502020204030204" pitchFamily="34" charset="0"/>
                <a:ea typeface="Calibri" panose="020F0502020204030204" pitchFamily="34" charset="0"/>
                <a:cs typeface="Times New Roman" panose="02020603050405020304" pitchFamily="18" charset="0"/>
              </a:rPr>
              <a:t>per group</a:t>
            </a:r>
            <a:r>
              <a:rPr lang="en-US" sz="1200" dirty="0" smtClean="0">
                <a:latin typeface="Calibri" panose="020F0502020204030204" pitchFamily="34" charset="0"/>
                <a:ea typeface="Calibri" panose="020F0502020204030204" pitchFamily="34" charset="0"/>
                <a:cs typeface="Times New Roman" panose="02020603050405020304" pitchFamily="18" charset="0"/>
              </a:rPr>
              <a:t>). White </a:t>
            </a:r>
            <a:r>
              <a:rPr lang="en-US" sz="1200" dirty="0">
                <a:latin typeface="Calibri" panose="020F0502020204030204" pitchFamily="34" charset="0"/>
                <a:ea typeface="Calibri" panose="020F0502020204030204" pitchFamily="34" charset="0"/>
                <a:cs typeface="Times New Roman" panose="02020603050405020304" pitchFamily="18" charset="0"/>
              </a:rPr>
              <a:t>squares represent uninfected mice </a:t>
            </a:r>
            <a:r>
              <a:rPr lang="en-US" sz="1200" dirty="0" smtClean="0">
                <a:latin typeface="Calibri" panose="020F0502020204030204" pitchFamily="34" charset="0"/>
                <a:ea typeface="Calibri" panose="020F0502020204030204" pitchFamily="34" charset="0"/>
                <a:cs typeface="Times New Roman" panose="02020603050405020304" pitchFamily="18" charset="0"/>
              </a:rPr>
              <a:t>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light grey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while black squares represent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dark grey one described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Arimo" panose="020B0604020202020204" pitchFamily="34" charset="0"/>
              </a:rPr>
              <a:t>Data are representative of </a:t>
            </a:r>
            <a:r>
              <a:rPr lang="en-US" sz="1200" dirty="0" smtClean="0">
                <a:latin typeface="Calibri" panose="020F0502020204030204" pitchFamily="34" charset="0"/>
                <a:ea typeface="Calibri" panose="020F0502020204030204" pitchFamily="34" charset="0"/>
                <a:cs typeface="Arimo" panose="020B0604020202020204" pitchFamily="34" charset="0"/>
              </a:rPr>
              <a:t>two independent </a:t>
            </a:r>
            <a:r>
              <a:rPr lang="en-US" sz="1200" dirty="0">
                <a:latin typeface="Calibri" panose="020F0502020204030204" pitchFamily="34" charset="0"/>
                <a:ea typeface="Calibri" panose="020F0502020204030204" pitchFamily="34" charset="0"/>
                <a:cs typeface="Arimo" panose="020B0604020202020204" pitchFamily="34" charset="0"/>
              </a:rPr>
              <a:t>experiments. </a:t>
            </a:r>
            <a:endParaRPr lang="fr-FR" sz="1200" strike="sngStrike" dirty="0">
              <a:latin typeface="Cambria" panose="02040503050406030204" pitchFamily="18" charset="0"/>
              <a:ea typeface="Calibri" panose="020F0502020204030204" pitchFamily="34" charset="0"/>
              <a:cs typeface="Times New Roman" panose="02020603050405020304" pitchFamily="18" charset="0"/>
            </a:endParaRPr>
          </a:p>
        </p:txBody>
      </p:sp>
      <p:sp>
        <p:nvSpPr>
          <p:cNvPr id="13" name="ZoneTexte 12">
            <a:extLst>
              <a:ext uri="{FF2B5EF4-FFF2-40B4-BE49-F238E27FC236}">
                <a16:creationId xmlns:a16="http://schemas.microsoft.com/office/drawing/2014/main" id="{658BBC4E-5266-1B4D-A579-41EF65A9DC3E}"/>
              </a:ext>
            </a:extLst>
          </p:cNvPr>
          <p:cNvSpPr txBox="1"/>
          <p:nvPr/>
        </p:nvSpPr>
        <p:spPr>
          <a:xfrm>
            <a:off x="3562904" y="2020797"/>
            <a:ext cx="285656" cy="307777"/>
          </a:xfrm>
          <a:prstGeom prst="rect">
            <a:avLst/>
          </a:prstGeom>
          <a:noFill/>
        </p:spPr>
        <p:txBody>
          <a:bodyPr wrap="none" rtlCol="0">
            <a:spAutoFit/>
          </a:bodyPr>
          <a:lstStyle/>
          <a:p>
            <a:r>
              <a:rPr lang="fr-FR" sz="1400" b="1" dirty="0"/>
              <a:t>B</a:t>
            </a:r>
          </a:p>
        </p:txBody>
      </p:sp>
      <p:sp>
        <p:nvSpPr>
          <p:cNvPr id="14" name="ZoneTexte 13">
            <a:extLst>
              <a:ext uri="{FF2B5EF4-FFF2-40B4-BE49-F238E27FC236}">
                <a16:creationId xmlns:a16="http://schemas.microsoft.com/office/drawing/2014/main" id="{0FB4F6E0-44B3-574D-96AD-6169941765B2}"/>
              </a:ext>
            </a:extLst>
          </p:cNvPr>
          <p:cNvSpPr txBox="1"/>
          <p:nvPr/>
        </p:nvSpPr>
        <p:spPr>
          <a:xfrm>
            <a:off x="619532" y="2020798"/>
            <a:ext cx="293670" cy="307777"/>
          </a:xfrm>
          <a:prstGeom prst="rect">
            <a:avLst/>
          </a:prstGeom>
          <a:noFill/>
        </p:spPr>
        <p:txBody>
          <a:bodyPr wrap="none" rtlCol="0">
            <a:spAutoFit/>
          </a:bodyPr>
          <a:lstStyle/>
          <a:p>
            <a:r>
              <a:rPr lang="fr-FR" sz="1400" b="1" dirty="0"/>
              <a:t>A</a:t>
            </a:r>
          </a:p>
        </p:txBody>
      </p:sp>
      <p:sp>
        <p:nvSpPr>
          <p:cNvPr id="8" name="ZoneTexte 7"/>
          <p:cNvSpPr txBox="1"/>
          <p:nvPr/>
        </p:nvSpPr>
        <p:spPr>
          <a:xfrm>
            <a:off x="1337056" y="2043880"/>
            <a:ext cx="1334020" cy="261610"/>
          </a:xfrm>
          <a:prstGeom prst="rect">
            <a:avLst/>
          </a:prstGeom>
          <a:noFill/>
        </p:spPr>
        <p:txBody>
          <a:bodyPr wrap="none" rtlCol="0">
            <a:spAutoFit/>
          </a:bodyPr>
          <a:lstStyle/>
          <a:p>
            <a:r>
              <a:rPr lang="fr-FR" sz="1100" i="1" dirty="0" err="1" smtClean="0"/>
              <a:t>Tail</a:t>
            </a:r>
            <a:r>
              <a:rPr lang="fr-FR" sz="1100" i="1" dirty="0" smtClean="0"/>
              <a:t> suspension test </a:t>
            </a:r>
            <a:endParaRPr lang="fr-FR" sz="1100" i="1" dirty="0"/>
          </a:p>
        </p:txBody>
      </p:sp>
      <p:sp>
        <p:nvSpPr>
          <p:cNvPr id="15" name="ZoneTexte 14"/>
          <p:cNvSpPr txBox="1"/>
          <p:nvPr/>
        </p:nvSpPr>
        <p:spPr>
          <a:xfrm>
            <a:off x="4155201" y="2043880"/>
            <a:ext cx="1467068" cy="261610"/>
          </a:xfrm>
          <a:prstGeom prst="rect">
            <a:avLst/>
          </a:prstGeom>
          <a:noFill/>
        </p:spPr>
        <p:txBody>
          <a:bodyPr wrap="none" rtlCol="0">
            <a:spAutoFit/>
          </a:bodyPr>
          <a:lstStyle/>
          <a:p>
            <a:r>
              <a:rPr lang="fr-FR" sz="1100" i="1" dirty="0" err="1" smtClean="0"/>
              <a:t>Forced</a:t>
            </a:r>
            <a:r>
              <a:rPr lang="fr-FR" sz="1100" i="1" dirty="0" smtClean="0"/>
              <a:t> </a:t>
            </a:r>
            <a:r>
              <a:rPr lang="fr-FR" sz="1100" i="1" dirty="0" err="1" smtClean="0"/>
              <a:t>swimming</a:t>
            </a:r>
            <a:r>
              <a:rPr lang="fr-FR" sz="1100" i="1" dirty="0" smtClean="0"/>
              <a:t> test </a:t>
            </a:r>
            <a:endParaRPr lang="fr-FR" sz="1100" i="1" dirty="0"/>
          </a:p>
        </p:txBody>
      </p:sp>
      <p:graphicFrame>
        <p:nvGraphicFramePr>
          <p:cNvPr id="9" name="Objet 8"/>
          <p:cNvGraphicFramePr>
            <a:graphicFrameLocks noChangeAspect="1"/>
          </p:cNvGraphicFramePr>
          <p:nvPr>
            <p:extLst>
              <p:ext uri="{D42A27DB-BD31-4B8C-83A1-F6EECF244321}">
                <p14:modId xmlns:p14="http://schemas.microsoft.com/office/powerpoint/2010/main" val="3846690209"/>
              </p:ext>
            </p:extLst>
          </p:nvPr>
        </p:nvGraphicFramePr>
        <p:xfrm>
          <a:off x="3519717" y="2227255"/>
          <a:ext cx="2320019" cy="2700775"/>
        </p:xfrm>
        <a:graphic>
          <a:graphicData uri="http://schemas.openxmlformats.org/presentationml/2006/ole">
            <mc:AlternateContent xmlns:mc="http://schemas.openxmlformats.org/markup-compatibility/2006">
              <mc:Choice xmlns:v="urn:schemas-microsoft-com:vml" Requires="v">
                <p:oleObj spid="_x0000_s27671" name="Prism 6" r:id="rId3" imgW="2698497" imgH="3140903" progId="Prism6.Document">
                  <p:embed/>
                </p:oleObj>
              </mc:Choice>
              <mc:Fallback>
                <p:oleObj name="Prism 6" r:id="rId3" imgW="2698497" imgH="3140903" progId="Prism6.Document">
                  <p:embed/>
                  <p:pic>
                    <p:nvPicPr>
                      <p:cNvPr id="0" name=""/>
                      <p:cNvPicPr/>
                      <p:nvPr/>
                    </p:nvPicPr>
                    <p:blipFill>
                      <a:blip r:embed="rId4"/>
                      <a:stretch>
                        <a:fillRect/>
                      </a:stretch>
                    </p:blipFill>
                    <p:spPr>
                      <a:xfrm>
                        <a:off x="3519717" y="2227255"/>
                        <a:ext cx="2320019" cy="2700775"/>
                      </a:xfrm>
                      <a:prstGeom prst="rect">
                        <a:avLst/>
                      </a:prstGeom>
                    </p:spPr>
                  </p:pic>
                </p:oleObj>
              </mc:Fallback>
            </mc:AlternateContent>
          </a:graphicData>
        </a:graphic>
      </p:graphicFrame>
      <p:graphicFrame>
        <p:nvGraphicFramePr>
          <p:cNvPr id="2" name="Objet 1"/>
          <p:cNvGraphicFramePr>
            <a:graphicFrameLocks noChangeAspect="1"/>
          </p:cNvGraphicFramePr>
          <p:nvPr>
            <p:extLst>
              <p:ext uri="{D42A27DB-BD31-4B8C-83A1-F6EECF244321}">
                <p14:modId xmlns:p14="http://schemas.microsoft.com/office/powerpoint/2010/main" val="1176748719"/>
              </p:ext>
            </p:extLst>
          </p:nvPr>
        </p:nvGraphicFramePr>
        <p:xfrm>
          <a:off x="540135" y="2235404"/>
          <a:ext cx="2277131" cy="2692626"/>
        </p:xfrm>
        <a:graphic>
          <a:graphicData uri="http://schemas.openxmlformats.org/presentationml/2006/ole">
            <mc:AlternateContent xmlns:mc="http://schemas.openxmlformats.org/markup-compatibility/2006">
              <mc:Choice xmlns:v="urn:schemas-microsoft-com:vml" Requires="v">
                <p:oleObj spid="_x0000_s27672" name="Prism 6" r:id="rId5" imgW="2680130" imgH="3168275" progId="Prism6.Document">
                  <p:embed/>
                </p:oleObj>
              </mc:Choice>
              <mc:Fallback>
                <p:oleObj name="Prism 6" r:id="rId5" imgW="2680130" imgH="3168275" progId="Prism6.Document">
                  <p:embed/>
                  <p:pic>
                    <p:nvPicPr>
                      <p:cNvPr id="0" name=""/>
                      <p:cNvPicPr/>
                      <p:nvPr/>
                    </p:nvPicPr>
                    <p:blipFill>
                      <a:blip r:embed="rId6"/>
                      <a:stretch>
                        <a:fillRect/>
                      </a:stretch>
                    </p:blipFill>
                    <p:spPr>
                      <a:xfrm>
                        <a:off x="540135" y="2235404"/>
                        <a:ext cx="2277131" cy="2692626"/>
                      </a:xfrm>
                      <a:prstGeom prst="rect">
                        <a:avLst/>
                      </a:prstGeom>
                    </p:spPr>
                  </p:pic>
                </p:oleObj>
              </mc:Fallback>
            </mc:AlternateContent>
          </a:graphicData>
        </a:graphic>
      </p:graphicFrame>
    </p:spTree>
    <p:extLst>
      <p:ext uri="{BB962C8B-B14F-4D97-AF65-F5344CB8AC3E}">
        <p14:creationId xmlns:p14="http://schemas.microsoft.com/office/powerpoint/2010/main" val="27006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478470"/>
            <a:ext cx="6858000" cy="1569660"/>
          </a:xfrm>
          <a:prstGeom prst="rect">
            <a:avLst/>
          </a:prstGeom>
        </p:spPr>
        <p:txBody>
          <a:bodyPr wrap="square">
            <a:spAutoFit/>
          </a:bodyPr>
          <a:lstStyle/>
          <a:p>
            <a:pPr algn="just">
              <a:spcAft>
                <a:spcPts val="0"/>
              </a:spcAft>
            </a:pPr>
            <a:r>
              <a:rPr lang="en-GB" sz="1200" b="1" dirty="0">
                <a:latin typeface="Calibri" panose="020F0502020204030204" pitchFamily="34" charset="0"/>
                <a:ea typeface="Calibri" panose="020F0502020204030204" pitchFamily="34" charset="0"/>
                <a:cs typeface="Times New Roman" panose="02020603050405020304" pitchFamily="18" charset="0"/>
              </a:rPr>
              <a:t>Figure 2: Post-infectious visceral sensitivity and anxiety-like </a:t>
            </a:r>
            <a:r>
              <a:rPr lang="en-GB" sz="1200" b="1" dirty="0" err="1">
                <a:latin typeface="Calibri" panose="020F0502020204030204" pitchFamily="34" charset="0"/>
                <a:ea typeface="Calibri" panose="020F0502020204030204" pitchFamily="34" charset="0"/>
                <a:cs typeface="Times New Roman" panose="02020603050405020304" pitchFamily="18" charset="0"/>
              </a:rPr>
              <a:t>behavior</a:t>
            </a:r>
            <a:r>
              <a:rPr lang="en-GB" sz="1200" b="1" dirty="0">
                <a:latin typeface="Calibri" panose="020F0502020204030204" pitchFamily="34" charset="0"/>
                <a:ea typeface="Calibri" panose="020F0502020204030204" pitchFamily="34" charset="0"/>
                <a:cs typeface="Times New Roman" panose="02020603050405020304" pitchFamily="18" charset="0"/>
              </a:rPr>
              <a:t> induced by </a:t>
            </a:r>
            <a:r>
              <a:rPr lang="en-GB" sz="1200" b="1" i="1" dirty="0">
                <a:latin typeface="Calibri" panose="020F0502020204030204" pitchFamily="34" charset="0"/>
                <a:ea typeface="Calibri" panose="020F0502020204030204" pitchFamily="34" charset="0"/>
                <a:cs typeface="Times New Roman" panose="02020603050405020304" pitchFamily="18" charset="0"/>
              </a:rPr>
              <a:t>C. rodentium</a:t>
            </a:r>
            <a:r>
              <a:rPr lang="en-GB" sz="1200" b="1" dirty="0">
                <a:latin typeface="Calibri" panose="020F0502020204030204" pitchFamily="34" charset="0"/>
                <a:ea typeface="Calibri" panose="020F0502020204030204" pitchFamily="34" charset="0"/>
                <a:cs typeface="Times New Roman" panose="02020603050405020304" pitchFamily="18" charset="0"/>
              </a:rPr>
              <a:t>.</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Post-infectious colonic sensitivity assessed by measuring intracolonic pressure variations in response to CRD and (</a:t>
            </a:r>
            <a:r>
              <a:rPr lang="en-GB" sz="1200" b="1" dirty="0">
                <a:latin typeface="Calibri" panose="020F0502020204030204" pitchFamily="34" charset="0"/>
                <a:ea typeface="Calibri" panose="020F0502020204030204" pitchFamily="34" charset="0"/>
                <a:cs typeface="Times New Roman" panose="02020603050405020304" pitchFamily="18" charset="0"/>
              </a:rPr>
              <a:t>B</a:t>
            </a:r>
            <a:r>
              <a:rPr lang="en-GB" sz="1200" dirty="0">
                <a:latin typeface="Calibri" panose="020F0502020204030204" pitchFamily="34" charset="0"/>
                <a:ea typeface="Calibri" panose="020F0502020204030204" pitchFamily="34" charset="0"/>
                <a:cs typeface="Times New Roman" panose="02020603050405020304" pitchFamily="18" charset="0"/>
              </a:rPr>
              <a:t>) corresponding AUC at 24 DPI (n=11-12 per group). (</a:t>
            </a:r>
            <a:r>
              <a:rPr lang="en-GB" sz="1200" b="1" dirty="0">
                <a:latin typeface="Calibri" panose="020F0502020204030204" pitchFamily="34" charset="0"/>
                <a:ea typeface="Calibri" panose="020F0502020204030204" pitchFamily="34" charset="0"/>
                <a:cs typeface="Times New Roman" panose="02020603050405020304" pitchFamily="18" charset="0"/>
              </a:rPr>
              <a:t>C-D</a:t>
            </a:r>
            <a:r>
              <a:rPr lang="en-GB" sz="1200" dirty="0">
                <a:latin typeface="Calibri" panose="020F0502020204030204" pitchFamily="34" charset="0"/>
                <a:ea typeface="Calibri" panose="020F0502020204030204" pitchFamily="34" charset="0"/>
                <a:cs typeface="Times New Roman" panose="02020603050405020304" pitchFamily="18" charset="0"/>
              </a:rPr>
              <a:t>) Post-infectious anxiety-like </a:t>
            </a:r>
            <a:r>
              <a:rPr lang="en-GB" sz="1200" dirty="0" err="1">
                <a:latin typeface="Calibri" panose="020F0502020204030204" pitchFamily="34" charset="0"/>
                <a:ea typeface="Calibri" panose="020F0502020204030204" pitchFamily="34" charset="0"/>
                <a:cs typeface="Times New Roman" panose="02020603050405020304" pitchFamily="18" charset="0"/>
              </a:rPr>
              <a:t>behavior</a:t>
            </a:r>
            <a:r>
              <a:rPr lang="en-GB" sz="1200" dirty="0">
                <a:latin typeface="Calibri" panose="020F0502020204030204" pitchFamily="34" charset="0"/>
                <a:ea typeface="Calibri" panose="020F0502020204030204" pitchFamily="34" charset="0"/>
                <a:cs typeface="Times New Roman" panose="02020603050405020304" pitchFamily="18" charset="0"/>
              </a:rPr>
              <a:t> assessed with the elevated plus maze test. (</a:t>
            </a:r>
            <a:r>
              <a:rPr lang="en-GB" sz="1200" b="1" dirty="0">
                <a:latin typeface="Calibri" panose="020F0502020204030204" pitchFamily="34" charset="0"/>
                <a:ea typeface="Calibri" panose="020F0502020204030204" pitchFamily="34" charset="0"/>
                <a:cs typeface="Times New Roman" panose="02020603050405020304" pitchFamily="18" charset="0"/>
              </a:rPr>
              <a:t>C</a:t>
            </a:r>
            <a:r>
              <a:rPr lang="en-GB" sz="1200" dirty="0">
                <a:latin typeface="Calibri" panose="020F0502020204030204" pitchFamily="34" charset="0"/>
                <a:ea typeface="Calibri" panose="020F0502020204030204" pitchFamily="34" charset="0"/>
                <a:cs typeface="Times New Roman" panose="02020603050405020304" pitchFamily="18" charset="0"/>
              </a:rPr>
              <a:t>) Entries frequency and (</a:t>
            </a:r>
            <a:r>
              <a:rPr lang="en-GB" sz="1200" b="1" dirty="0">
                <a:latin typeface="Calibri" panose="020F0502020204030204" pitchFamily="34" charset="0"/>
                <a:ea typeface="Calibri" panose="020F0502020204030204" pitchFamily="34" charset="0"/>
                <a:cs typeface="Times New Roman" panose="02020603050405020304" pitchFamily="18" charset="0"/>
              </a:rPr>
              <a:t>D</a:t>
            </a:r>
            <a:r>
              <a:rPr lang="en-GB" sz="1200" dirty="0">
                <a:latin typeface="Calibri" panose="020F0502020204030204" pitchFamily="34" charset="0"/>
                <a:ea typeface="Calibri" panose="020F0502020204030204" pitchFamily="34" charset="0"/>
                <a:cs typeface="Times New Roman" panose="02020603050405020304" pitchFamily="18" charset="0"/>
              </a:rPr>
              <a:t>) time spent in open arms of control and infected mice at 21 DPI (n=8-9 per group). White circles represent control mice and black circles represent infected mice. Data are presented as mean ± SEM and are representative of at least two independent experiments. *p&lt;0.05 ; ***p&lt;0.001 ; ****p&lt;0.0001.</a:t>
            </a:r>
          </a:p>
          <a:p>
            <a:pPr algn="just"/>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ZoneTexte 7"/>
          <p:cNvSpPr txBox="1"/>
          <p:nvPr/>
        </p:nvSpPr>
        <p:spPr>
          <a:xfrm>
            <a:off x="624361" y="737551"/>
            <a:ext cx="277640" cy="276999"/>
          </a:xfrm>
          <a:prstGeom prst="rect">
            <a:avLst/>
          </a:prstGeom>
          <a:noFill/>
        </p:spPr>
        <p:txBody>
          <a:bodyPr wrap="none" rtlCol="0">
            <a:spAutoFit/>
          </a:bodyPr>
          <a:lstStyle/>
          <a:p>
            <a:r>
              <a:rPr lang="fr-FR" sz="1200" b="1" dirty="0"/>
              <a:t>A</a:t>
            </a:r>
          </a:p>
        </p:txBody>
      </p:sp>
      <p:sp>
        <p:nvSpPr>
          <p:cNvPr id="9" name="ZoneTexte 8"/>
          <p:cNvSpPr txBox="1"/>
          <p:nvPr/>
        </p:nvSpPr>
        <p:spPr>
          <a:xfrm>
            <a:off x="3566806" y="737550"/>
            <a:ext cx="271228" cy="276999"/>
          </a:xfrm>
          <a:prstGeom prst="rect">
            <a:avLst/>
          </a:prstGeom>
          <a:noFill/>
        </p:spPr>
        <p:txBody>
          <a:bodyPr wrap="none" rtlCol="0">
            <a:spAutoFit/>
          </a:bodyPr>
          <a:lstStyle/>
          <a:p>
            <a:r>
              <a:rPr lang="fr-FR" sz="1200" b="1" dirty="0"/>
              <a:t>B</a:t>
            </a:r>
          </a:p>
        </p:txBody>
      </p:sp>
      <p:sp>
        <p:nvSpPr>
          <p:cNvPr id="10" name="ZoneTexte 9"/>
          <p:cNvSpPr txBox="1"/>
          <p:nvPr/>
        </p:nvSpPr>
        <p:spPr>
          <a:xfrm>
            <a:off x="624361" y="2841781"/>
            <a:ext cx="266420" cy="276999"/>
          </a:xfrm>
          <a:prstGeom prst="rect">
            <a:avLst/>
          </a:prstGeom>
          <a:noFill/>
        </p:spPr>
        <p:txBody>
          <a:bodyPr wrap="none" rtlCol="0">
            <a:spAutoFit/>
          </a:bodyPr>
          <a:lstStyle/>
          <a:p>
            <a:r>
              <a:rPr lang="fr-FR" sz="1200" b="1" dirty="0"/>
              <a:t>C</a:t>
            </a:r>
          </a:p>
        </p:txBody>
      </p:sp>
      <p:sp>
        <p:nvSpPr>
          <p:cNvPr id="11" name="ZoneTexte 10"/>
          <p:cNvSpPr txBox="1"/>
          <p:nvPr/>
        </p:nvSpPr>
        <p:spPr>
          <a:xfrm>
            <a:off x="3566806" y="2841780"/>
            <a:ext cx="282450" cy="276999"/>
          </a:xfrm>
          <a:prstGeom prst="rect">
            <a:avLst/>
          </a:prstGeom>
          <a:noFill/>
        </p:spPr>
        <p:txBody>
          <a:bodyPr wrap="none" rtlCol="0">
            <a:spAutoFit/>
          </a:bodyPr>
          <a:lstStyle/>
          <a:p>
            <a:r>
              <a:rPr lang="fr-FR" sz="1200" b="1" dirty="0"/>
              <a:t>D</a:t>
            </a:r>
          </a:p>
        </p:txBody>
      </p:sp>
      <p:graphicFrame>
        <p:nvGraphicFramePr>
          <p:cNvPr id="6" name="Objet 5"/>
          <p:cNvGraphicFramePr>
            <a:graphicFrameLocks noChangeAspect="1"/>
          </p:cNvGraphicFramePr>
          <p:nvPr>
            <p:extLst>
              <p:ext uri="{D42A27DB-BD31-4B8C-83A1-F6EECF244321}">
                <p14:modId xmlns:p14="http://schemas.microsoft.com/office/powerpoint/2010/main" val="4275819694"/>
              </p:ext>
            </p:extLst>
          </p:nvPr>
        </p:nvGraphicFramePr>
        <p:xfrm>
          <a:off x="555625" y="1006475"/>
          <a:ext cx="3060700" cy="2171700"/>
        </p:xfrm>
        <a:graphic>
          <a:graphicData uri="http://schemas.openxmlformats.org/presentationml/2006/ole">
            <mc:AlternateContent xmlns:mc="http://schemas.openxmlformats.org/markup-compatibility/2006">
              <mc:Choice xmlns:v="urn:schemas-microsoft-com:vml" Requires="v">
                <p:oleObj spid="_x0000_s28685" name="Prism 7" r:id="rId3" imgW="3704716" imgH="2630205" progId="Prism7.Document">
                  <p:embed/>
                </p:oleObj>
              </mc:Choice>
              <mc:Fallback>
                <p:oleObj name="Prism 7" r:id="rId3" imgW="3704716" imgH="2630205" progId="Prism7.Document">
                  <p:embed/>
                  <p:pic>
                    <p:nvPicPr>
                      <p:cNvPr id="6" name="Objet 5"/>
                      <p:cNvPicPr/>
                      <p:nvPr/>
                    </p:nvPicPr>
                    <p:blipFill>
                      <a:blip r:embed="rId4"/>
                      <a:stretch>
                        <a:fillRect/>
                      </a:stretch>
                    </p:blipFill>
                    <p:spPr>
                      <a:xfrm>
                        <a:off x="555625" y="1006475"/>
                        <a:ext cx="3060700" cy="2171700"/>
                      </a:xfrm>
                      <a:prstGeom prst="rect">
                        <a:avLst/>
                      </a:prstGeom>
                    </p:spPr>
                  </p:pic>
                </p:oleObj>
              </mc:Fallback>
            </mc:AlternateContent>
          </a:graphicData>
        </a:graphic>
      </p:graphicFrame>
      <p:graphicFrame>
        <p:nvGraphicFramePr>
          <p:cNvPr id="7" name="Objet 6"/>
          <p:cNvGraphicFramePr>
            <a:graphicFrameLocks noChangeAspect="1"/>
          </p:cNvGraphicFramePr>
          <p:nvPr>
            <p:extLst>
              <p:ext uri="{D42A27DB-BD31-4B8C-83A1-F6EECF244321}">
                <p14:modId xmlns:p14="http://schemas.microsoft.com/office/powerpoint/2010/main" val="2623620495"/>
              </p:ext>
            </p:extLst>
          </p:nvPr>
        </p:nvGraphicFramePr>
        <p:xfrm>
          <a:off x="3486150" y="957263"/>
          <a:ext cx="2593975" cy="2085975"/>
        </p:xfrm>
        <a:graphic>
          <a:graphicData uri="http://schemas.openxmlformats.org/presentationml/2006/ole">
            <mc:AlternateContent xmlns:mc="http://schemas.openxmlformats.org/markup-compatibility/2006">
              <mc:Choice xmlns:v="urn:schemas-microsoft-com:vml" Requires="v">
                <p:oleObj spid="_x0000_s28686" name="Prism 7" r:id="rId5" imgW="3142184" imgH="2526481" progId="Prism7.Document">
                  <p:embed/>
                </p:oleObj>
              </mc:Choice>
              <mc:Fallback>
                <p:oleObj name="Prism 7" r:id="rId5" imgW="3142184" imgH="2526481" progId="Prism7.Document">
                  <p:embed/>
                  <p:pic>
                    <p:nvPicPr>
                      <p:cNvPr id="7" name="Objet 6"/>
                      <p:cNvPicPr/>
                      <p:nvPr/>
                    </p:nvPicPr>
                    <p:blipFill>
                      <a:blip r:embed="rId6"/>
                      <a:stretch>
                        <a:fillRect/>
                      </a:stretch>
                    </p:blipFill>
                    <p:spPr>
                      <a:xfrm>
                        <a:off x="3486150" y="957263"/>
                        <a:ext cx="2593975" cy="2085975"/>
                      </a:xfrm>
                      <a:prstGeom prst="rect">
                        <a:avLst/>
                      </a:prstGeom>
                    </p:spPr>
                  </p:pic>
                </p:oleObj>
              </mc:Fallback>
            </mc:AlternateContent>
          </a:graphicData>
        </a:graphic>
      </p:graphicFrame>
      <p:graphicFrame>
        <p:nvGraphicFramePr>
          <p:cNvPr id="14" name="Objet 13"/>
          <p:cNvGraphicFramePr>
            <a:graphicFrameLocks noChangeAspect="1"/>
          </p:cNvGraphicFramePr>
          <p:nvPr/>
        </p:nvGraphicFramePr>
        <p:xfrm>
          <a:off x="560958" y="3178382"/>
          <a:ext cx="2361630" cy="2002589"/>
        </p:xfrm>
        <a:graphic>
          <a:graphicData uri="http://schemas.openxmlformats.org/presentationml/2006/ole">
            <mc:AlternateContent xmlns:mc="http://schemas.openxmlformats.org/markup-compatibility/2006">
              <mc:Choice xmlns:v="urn:schemas-microsoft-com:vml" Requires="v">
                <p:oleObj spid="_x0000_s28687" name="Prism 6" r:id="rId7" imgW="2892250" imgH="2453009" progId="Prism6.Document">
                  <p:embed/>
                </p:oleObj>
              </mc:Choice>
              <mc:Fallback>
                <p:oleObj name="Prism 6" r:id="rId7" imgW="2892250" imgH="2453009" progId="Prism6.Document">
                  <p:embed/>
                  <p:pic>
                    <p:nvPicPr>
                      <p:cNvPr id="14" name="Objet 13"/>
                      <p:cNvPicPr/>
                      <p:nvPr/>
                    </p:nvPicPr>
                    <p:blipFill>
                      <a:blip r:embed="rId8"/>
                      <a:stretch>
                        <a:fillRect/>
                      </a:stretch>
                    </p:blipFill>
                    <p:spPr>
                      <a:xfrm>
                        <a:off x="560958" y="3178382"/>
                        <a:ext cx="2361630" cy="2002589"/>
                      </a:xfrm>
                      <a:prstGeom prst="rect">
                        <a:avLst/>
                      </a:prstGeom>
                    </p:spPr>
                  </p:pic>
                </p:oleObj>
              </mc:Fallback>
            </mc:AlternateContent>
          </a:graphicData>
        </a:graphic>
      </p:graphicFrame>
      <p:graphicFrame>
        <p:nvGraphicFramePr>
          <p:cNvPr id="13" name="Objet 12"/>
          <p:cNvGraphicFramePr>
            <a:graphicFrameLocks noChangeAspect="1"/>
          </p:cNvGraphicFramePr>
          <p:nvPr>
            <p:extLst>
              <p:ext uri="{D42A27DB-BD31-4B8C-83A1-F6EECF244321}">
                <p14:modId xmlns:p14="http://schemas.microsoft.com/office/powerpoint/2010/main" val="2676334867"/>
              </p:ext>
            </p:extLst>
          </p:nvPr>
        </p:nvGraphicFramePr>
        <p:xfrm>
          <a:off x="3666840" y="3202252"/>
          <a:ext cx="2337710" cy="1982306"/>
        </p:xfrm>
        <a:graphic>
          <a:graphicData uri="http://schemas.openxmlformats.org/presentationml/2006/ole">
            <mc:AlternateContent xmlns:mc="http://schemas.openxmlformats.org/markup-compatibility/2006">
              <mc:Choice xmlns:v="urn:schemas-microsoft-com:vml" Requires="v">
                <p:oleObj spid="_x0000_s28688" name="Prism 6" r:id="rId9" imgW="2892250" imgH="2453009" progId="Prism6.Document">
                  <p:embed/>
                </p:oleObj>
              </mc:Choice>
              <mc:Fallback>
                <p:oleObj name="Prism 6" r:id="rId9" imgW="2892250" imgH="2453009" progId="Prism6.Document">
                  <p:embed/>
                  <p:pic>
                    <p:nvPicPr>
                      <p:cNvPr id="12" name="Objet 11"/>
                      <p:cNvPicPr/>
                      <p:nvPr/>
                    </p:nvPicPr>
                    <p:blipFill>
                      <a:blip r:embed="rId10"/>
                      <a:stretch>
                        <a:fillRect/>
                      </a:stretch>
                    </p:blipFill>
                    <p:spPr>
                      <a:xfrm>
                        <a:off x="3666840" y="3202252"/>
                        <a:ext cx="2337710" cy="1982306"/>
                      </a:xfrm>
                      <a:prstGeom prst="rect">
                        <a:avLst/>
                      </a:prstGeom>
                    </p:spPr>
                  </p:pic>
                </p:oleObj>
              </mc:Fallback>
            </mc:AlternateContent>
          </a:graphicData>
        </a:graphic>
      </p:graphicFrame>
    </p:spTree>
    <p:extLst>
      <p:ext uri="{BB962C8B-B14F-4D97-AF65-F5344CB8AC3E}">
        <p14:creationId xmlns:p14="http://schemas.microsoft.com/office/powerpoint/2010/main" val="591559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ZoneTexte 57">
            <a:extLst>
              <a:ext uri="{FF2B5EF4-FFF2-40B4-BE49-F238E27FC236}">
                <a16:creationId xmlns:a16="http://schemas.microsoft.com/office/drawing/2014/main" id="{3A60C35F-AB27-CF4C-A486-736CB3200748}"/>
              </a:ext>
            </a:extLst>
          </p:cNvPr>
          <p:cNvSpPr txBox="1"/>
          <p:nvPr/>
        </p:nvSpPr>
        <p:spPr>
          <a:xfrm>
            <a:off x="228242" y="45229"/>
            <a:ext cx="277640" cy="276999"/>
          </a:xfrm>
          <a:prstGeom prst="rect">
            <a:avLst/>
          </a:prstGeom>
          <a:noFill/>
        </p:spPr>
        <p:txBody>
          <a:bodyPr wrap="none" rtlCol="0">
            <a:spAutoFit/>
          </a:bodyPr>
          <a:lstStyle/>
          <a:p>
            <a:r>
              <a:rPr lang="fr-FR" sz="1200" b="1" dirty="0"/>
              <a:t>A</a:t>
            </a:r>
          </a:p>
        </p:txBody>
      </p:sp>
      <p:sp>
        <p:nvSpPr>
          <p:cNvPr id="59" name="ZoneTexte 58">
            <a:extLst>
              <a:ext uri="{FF2B5EF4-FFF2-40B4-BE49-F238E27FC236}">
                <a16:creationId xmlns:a16="http://schemas.microsoft.com/office/drawing/2014/main" id="{1CB5C5B3-75E1-0E4F-9E45-742050DF40E7}"/>
              </a:ext>
            </a:extLst>
          </p:cNvPr>
          <p:cNvSpPr txBox="1"/>
          <p:nvPr/>
        </p:nvSpPr>
        <p:spPr>
          <a:xfrm>
            <a:off x="2904488" y="45228"/>
            <a:ext cx="271228" cy="276999"/>
          </a:xfrm>
          <a:prstGeom prst="rect">
            <a:avLst/>
          </a:prstGeom>
          <a:noFill/>
        </p:spPr>
        <p:txBody>
          <a:bodyPr wrap="none" rtlCol="0">
            <a:spAutoFit/>
          </a:bodyPr>
          <a:lstStyle/>
          <a:p>
            <a:r>
              <a:rPr lang="fr-FR" sz="1200" b="1" dirty="0"/>
              <a:t>B</a:t>
            </a:r>
          </a:p>
        </p:txBody>
      </p:sp>
      <p:sp>
        <p:nvSpPr>
          <p:cNvPr id="60" name="ZoneTexte 59">
            <a:extLst>
              <a:ext uri="{FF2B5EF4-FFF2-40B4-BE49-F238E27FC236}">
                <a16:creationId xmlns:a16="http://schemas.microsoft.com/office/drawing/2014/main" id="{691CDC51-4A5A-F242-87DD-5E10FD1C712D}"/>
              </a:ext>
            </a:extLst>
          </p:cNvPr>
          <p:cNvSpPr txBox="1"/>
          <p:nvPr/>
        </p:nvSpPr>
        <p:spPr>
          <a:xfrm>
            <a:off x="1554534" y="2129452"/>
            <a:ext cx="260008" cy="276999"/>
          </a:xfrm>
          <a:prstGeom prst="rect">
            <a:avLst/>
          </a:prstGeom>
          <a:noFill/>
        </p:spPr>
        <p:txBody>
          <a:bodyPr wrap="none" rtlCol="0">
            <a:spAutoFit/>
          </a:bodyPr>
          <a:lstStyle/>
          <a:p>
            <a:r>
              <a:rPr lang="fr-FR" sz="1200" b="1" dirty="0"/>
              <a:t>E</a:t>
            </a:r>
          </a:p>
        </p:txBody>
      </p:sp>
      <p:sp>
        <p:nvSpPr>
          <p:cNvPr id="70" name="ZoneTexte 69">
            <a:extLst>
              <a:ext uri="{FF2B5EF4-FFF2-40B4-BE49-F238E27FC236}">
                <a16:creationId xmlns:a16="http://schemas.microsoft.com/office/drawing/2014/main" id="{C011B1A8-F407-EE4F-AD66-20F7C205B5E0}"/>
              </a:ext>
            </a:extLst>
          </p:cNvPr>
          <p:cNvSpPr txBox="1"/>
          <p:nvPr/>
        </p:nvSpPr>
        <p:spPr>
          <a:xfrm>
            <a:off x="993921" y="4194904"/>
            <a:ext cx="282450" cy="276999"/>
          </a:xfrm>
          <a:prstGeom prst="rect">
            <a:avLst/>
          </a:prstGeom>
          <a:noFill/>
        </p:spPr>
        <p:txBody>
          <a:bodyPr wrap="none" rtlCol="0">
            <a:spAutoFit/>
          </a:bodyPr>
          <a:lstStyle/>
          <a:p>
            <a:r>
              <a:rPr lang="fr-FR" sz="1200" b="1" dirty="0"/>
              <a:t>G</a:t>
            </a:r>
          </a:p>
        </p:txBody>
      </p:sp>
      <p:pic>
        <p:nvPicPr>
          <p:cNvPr id="24" name="Image 23">
            <a:extLst>
              <a:ext uri="{FF2B5EF4-FFF2-40B4-BE49-F238E27FC236}">
                <a16:creationId xmlns:a16="http://schemas.microsoft.com/office/drawing/2014/main" id="{92E39A46-9306-5041-8FDC-FB76742E2621}"/>
              </a:ext>
            </a:extLst>
          </p:cNvPr>
          <p:cNvPicPr/>
          <p:nvPr/>
        </p:nvPicPr>
        <p:blipFill rotWithShape="1">
          <a:blip r:embed="rId3"/>
          <a:srcRect l="48369" t="58470" r="28847" b="7998"/>
          <a:stretch/>
        </p:blipFill>
        <p:spPr bwMode="auto">
          <a:xfrm>
            <a:off x="4284041" y="350272"/>
            <a:ext cx="2176985" cy="1842288"/>
          </a:xfrm>
          <a:prstGeom prst="rect">
            <a:avLst/>
          </a:prstGeom>
          <a:ln>
            <a:noFill/>
          </a:ln>
          <a:extLst>
            <a:ext uri="{53640926-AAD7-44D8-BBD7-CCE9431645EC}">
              <a14:shadowObscured xmlns:a14="http://schemas.microsoft.com/office/drawing/2010/main"/>
            </a:ext>
          </a:extLst>
        </p:spPr>
      </p:pic>
      <p:sp>
        <p:nvSpPr>
          <p:cNvPr id="25" name="ZoneTexte 24">
            <a:extLst>
              <a:ext uri="{FF2B5EF4-FFF2-40B4-BE49-F238E27FC236}">
                <a16:creationId xmlns:a16="http://schemas.microsoft.com/office/drawing/2014/main" id="{400DEC80-B572-0B49-B615-5B8270CAD38D}"/>
              </a:ext>
            </a:extLst>
          </p:cNvPr>
          <p:cNvSpPr txBox="1"/>
          <p:nvPr/>
        </p:nvSpPr>
        <p:spPr>
          <a:xfrm>
            <a:off x="4301659" y="45227"/>
            <a:ext cx="266420" cy="276999"/>
          </a:xfrm>
          <a:prstGeom prst="rect">
            <a:avLst/>
          </a:prstGeom>
          <a:noFill/>
        </p:spPr>
        <p:txBody>
          <a:bodyPr wrap="none" rtlCol="0">
            <a:spAutoFit/>
          </a:bodyPr>
          <a:lstStyle/>
          <a:p>
            <a:r>
              <a:rPr lang="fr-FR" sz="1200" b="1" dirty="0"/>
              <a:t>C</a:t>
            </a:r>
          </a:p>
        </p:txBody>
      </p:sp>
      <p:sp>
        <p:nvSpPr>
          <p:cNvPr id="5" name="Rectangle 4"/>
          <p:cNvSpPr/>
          <p:nvPr/>
        </p:nvSpPr>
        <p:spPr>
          <a:xfrm>
            <a:off x="4186416" y="2514495"/>
            <a:ext cx="2296774" cy="509691"/>
          </a:xfrm>
          <a:prstGeom prst="rect">
            <a:avLst/>
          </a:prstGeom>
          <a:solidFill>
            <a:srgbClr val="5757F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p:cNvSpPr/>
          <p:nvPr/>
        </p:nvSpPr>
        <p:spPr>
          <a:xfrm>
            <a:off x="4186416" y="3755845"/>
            <a:ext cx="2296774" cy="251900"/>
          </a:xfrm>
          <a:prstGeom prst="rect">
            <a:avLst/>
          </a:prstGeom>
          <a:solidFill>
            <a:srgbClr val="CCF9E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4186416" y="3024187"/>
            <a:ext cx="2296774" cy="731657"/>
          </a:xfrm>
          <a:prstGeom prst="rect">
            <a:avLst/>
          </a:prstGeom>
          <a:solidFill>
            <a:srgbClr val="0F99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3" name="Objet 2"/>
          <p:cNvGraphicFramePr>
            <a:graphicFrameLocks noChangeAspect="1"/>
          </p:cNvGraphicFramePr>
          <p:nvPr>
            <p:extLst>
              <p:ext uri="{D42A27DB-BD31-4B8C-83A1-F6EECF244321}">
                <p14:modId xmlns:p14="http://schemas.microsoft.com/office/powerpoint/2010/main" val="464653801"/>
              </p:ext>
            </p:extLst>
          </p:nvPr>
        </p:nvGraphicFramePr>
        <p:xfrm>
          <a:off x="4295784" y="2386013"/>
          <a:ext cx="2395538" cy="1946275"/>
        </p:xfrm>
        <a:graphic>
          <a:graphicData uri="http://schemas.openxmlformats.org/presentationml/2006/ole">
            <mc:AlternateContent xmlns:mc="http://schemas.openxmlformats.org/markup-compatibility/2006">
              <mc:Choice xmlns:v="urn:schemas-microsoft-com:vml" Requires="v">
                <p:oleObj spid="_x0000_s30742" name="Prism 6" r:id="rId4" imgW="4592090" imgH="3732276" progId="Prism6.Document">
                  <p:embed/>
                </p:oleObj>
              </mc:Choice>
              <mc:Fallback>
                <p:oleObj name="Prism 6" r:id="rId4" imgW="4592090" imgH="3732276" progId="Prism6.Document">
                  <p:embed/>
                  <p:pic>
                    <p:nvPicPr>
                      <p:cNvPr id="0" name=""/>
                      <p:cNvPicPr/>
                      <p:nvPr/>
                    </p:nvPicPr>
                    <p:blipFill>
                      <a:blip r:embed="rId5"/>
                      <a:stretch>
                        <a:fillRect/>
                      </a:stretch>
                    </p:blipFill>
                    <p:spPr>
                      <a:xfrm>
                        <a:off x="4295784" y="2386013"/>
                        <a:ext cx="2395538" cy="1946275"/>
                      </a:xfrm>
                      <a:prstGeom prst="rect">
                        <a:avLst/>
                      </a:prstGeom>
                    </p:spPr>
                  </p:pic>
                </p:oleObj>
              </mc:Fallback>
            </mc:AlternateContent>
          </a:graphicData>
        </a:graphic>
      </p:graphicFrame>
      <p:sp>
        <p:nvSpPr>
          <p:cNvPr id="7" name="Rectangle 6"/>
          <p:cNvSpPr/>
          <p:nvPr/>
        </p:nvSpPr>
        <p:spPr>
          <a:xfrm>
            <a:off x="0" y="6638058"/>
            <a:ext cx="6858000" cy="2858988"/>
          </a:xfrm>
          <a:prstGeom prst="rect">
            <a:avLst/>
          </a:prstGeom>
        </p:spPr>
        <p:txBody>
          <a:bodyPr wrap="square">
            <a:spAutoFit/>
          </a:bodyPr>
          <a:lstStyle/>
          <a:p>
            <a:pPr>
              <a:lnSpc>
                <a:spcPct val="107000"/>
              </a:lnSpc>
            </a:pPr>
            <a:r>
              <a:rPr lang="en-GB" sz="1200" b="1" dirty="0">
                <a:latin typeface="Calibri" panose="020F0502020204030204" pitchFamily="34" charset="0"/>
                <a:ea typeface="Calibri" panose="020F0502020204030204" pitchFamily="34" charset="0"/>
                <a:cs typeface="Times New Roman" panose="02020603050405020304" pitchFamily="18" charset="0"/>
              </a:rPr>
              <a:t>Figure 3: Colonic mucosa-associated microbiota </a:t>
            </a:r>
            <a:r>
              <a:rPr lang="en-GB" sz="1200" b="1" dirty="0" err="1">
                <a:latin typeface="Calibri" panose="020F0502020204030204" pitchFamily="34" charset="0"/>
                <a:ea typeface="Calibri" panose="020F0502020204030204" pitchFamily="34" charset="0"/>
                <a:cs typeface="Times New Roman" panose="02020603050405020304" pitchFamily="18" charset="0"/>
              </a:rPr>
              <a:t>dysbiosis</a:t>
            </a:r>
            <a:r>
              <a:rPr lang="en-GB" sz="1200" b="1" dirty="0">
                <a:latin typeface="Calibri" panose="020F0502020204030204" pitchFamily="34" charset="0"/>
                <a:ea typeface="Calibri" panose="020F0502020204030204" pitchFamily="34" charset="0"/>
                <a:cs typeface="Times New Roman" panose="02020603050405020304" pitchFamily="18" charset="0"/>
              </a:rPr>
              <a:t> after </a:t>
            </a:r>
            <a:r>
              <a:rPr lang="en-GB" sz="1200" b="1" i="1" dirty="0">
                <a:latin typeface="Calibri" panose="020F0502020204030204" pitchFamily="34" charset="0"/>
                <a:ea typeface="Calibri" panose="020F0502020204030204" pitchFamily="34" charset="0"/>
                <a:cs typeface="Times New Roman" panose="02020603050405020304" pitchFamily="18" charset="0"/>
              </a:rPr>
              <a:t>C. rodentium</a:t>
            </a:r>
            <a:r>
              <a:rPr lang="en-GB" sz="1200" b="1" dirty="0">
                <a:latin typeface="Calibri" panose="020F0502020204030204" pitchFamily="34" charset="0"/>
                <a:ea typeface="Calibri" panose="020F0502020204030204" pitchFamily="34" charset="0"/>
                <a:cs typeface="Times New Roman" panose="02020603050405020304" pitchFamily="18" charset="0"/>
              </a:rPr>
              <a:t> clearance in mice.</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GB" sz="1200" dirty="0">
                <a:latin typeface="Calibri" panose="020F0502020204030204" pitchFamily="34" charset="0"/>
                <a:ea typeface="Calibri" panose="020F0502020204030204" pitchFamily="34" charset="0"/>
                <a:cs typeface="Times New Roman" panose="02020603050405020304" pitchFamily="18" charset="0"/>
              </a:rPr>
              <a:t>After clearance of </a:t>
            </a:r>
            <a:r>
              <a:rPr lang="en-GB" sz="1200" i="1" dirty="0">
                <a:latin typeface="Calibri" panose="020F0502020204030204" pitchFamily="34" charset="0"/>
                <a:ea typeface="Calibri" panose="020F0502020204030204" pitchFamily="34" charset="0"/>
                <a:cs typeface="Times New Roman" panose="02020603050405020304" pitchFamily="18" charset="0"/>
              </a:rPr>
              <a:t>C. </a:t>
            </a:r>
            <a:r>
              <a:rPr lang="en-GB" sz="1200" i="1" dirty="0" err="1">
                <a:latin typeface="Calibri" panose="020F0502020204030204" pitchFamily="34" charset="0"/>
                <a:ea typeface="Calibri" panose="020F0502020204030204" pitchFamily="34" charset="0"/>
                <a:cs typeface="Times New Roman" panose="02020603050405020304" pitchFamily="18" charset="0"/>
              </a:rPr>
              <a:t>rodentium</a:t>
            </a:r>
            <a:r>
              <a:rPr lang="en-GB" sz="1200" dirty="0">
                <a:latin typeface="Calibri" panose="020F0502020204030204" pitchFamily="34" charset="0"/>
                <a:ea typeface="Calibri" panose="020F0502020204030204" pitchFamily="34" charset="0"/>
                <a:cs typeface="Times New Roman" panose="02020603050405020304" pitchFamily="18" charset="0"/>
              </a:rPr>
              <a:t> (24 DPI), the composition of the colonic mucosa-associated microbiota was determined using 16S DNA sequencing (V4-V5 regions) (n=10-11 per group). (</a:t>
            </a:r>
            <a:r>
              <a:rPr lang="en-GB" sz="1200" b="1" dirty="0">
                <a:latin typeface="Calibri" panose="020F0502020204030204" pitchFamily="34" charset="0"/>
                <a:ea typeface="Calibri" panose="020F0502020204030204" pitchFamily="34" charset="0"/>
                <a:cs typeface="Times New Roman" panose="02020603050405020304" pitchFamily="18" charset="0"/>
              </a:rPr>
              <a:t>A</a:t>
            </a:r>
            <a:r>
              <a:rPr lang="en-GB" sz="1200" dirty="0">
                <a:latin typeface="Calibri" panose="020F0502020204030204" pitchFamily="34" charset="0"/>
                <a:ea typeface="Calibri" panose="020F0502020204030204" pitchFamily="34" charset="0"/>
                <a:cs typeface="Times New Roman" panose="02020603050405020304" pitchFamily="18" charset="0"/>
              </a:rPr>
              <a:t>) Alpha diversity was determined by observed Operational Taxonomic Units (OTUs) measurement according to sequences per sample </a:t>
            </a:r>
            <a:r>
              <a:rPr lang="en-GB" sz="1200" dirty="0" smtClean="0">
                <a:latin typeface="Calibri" panose="020F0502020204030204" pitchFamily="34" charset="0"/>
                <a:ea typeface="Calibri" panose="020F0502020204030204" pitchFamily="34" charset="0"/>
                <a:cs typeface="Times New Roman" panose="02020603050405020304" pitchFamily="18" charset="0"/>
              </a:rPr>
              <a:t>of </a:t>
            </a:r>
            <a:r>
              <a:rPr lang="en-GB" sz="1200" dirty="0">
                <a:latin typeface="Calibri" panose="020F0502020204030204" pitchFamily="34" charset="0"/>
                <a:ea typeface="Calibri" panose="020F0502020204030204" pitchFamily="34" charset="0"/>
                <a:cs typeface="Times New Roman" panose="02020603050405020304" pitchFamily="18" charset="0"/>
              </a:rPr>
              <a:t>control and infected mice. (</a:t>
            </a:r>
            <a:r>
              <a:rPr lang="en-GB" sz="1200" b="1" dirty="0">
                <a:latin typeface="Calibri" panose="020F0502020204030204" pitchFamily="34" charset="0"/>
                <a:ea typeface="Calibri" panose="020F0502020204030204" pitchFamily="34" charset="0"/>
                <a:cs typeface="Times New Roman" panose="02020603050405020304" pitchFamily="18" charset="0"/>
              </a:rPr>
              <a:t>B</a:t>
            </a:r>
            <a:r>
              <a:rPr lang="en-GB" sz="1200" dirty="0">
                <a:latin typeface="Calibri" panose="020F0502020204030204" pitchFamily="34" charset="0"/>
                <a:ea typeface="Calibri" panose="020F0502020204030204" pitchFamily="34" charset="0"/>
                <a:cs typeface="Times New Roman" panose="02020603050405020304" pitchFamily="18" charset="0"/>
              </a:rPr>
              <a:t>) Area under curve (AUC) of the observed OTUs for control and infected mice were calculated. (</a:t>
            </a:r>
            <a:r>
              <a:rPr lang="en-GB" sz="1200" b="1" dirty="0">
                <a:latin typeface="Calibri" panose="020F0502020204030204" pitchFamily="34" charset="0"/>
                <a:ea typeface="Calibri" panose="020F0502020204030204" pitchFamily="34" charset="0"/>
                <a:cs typeface="Times New Roman" panose="02020603050405020304" pitchFamily="18" charset="0"/>
              </a:rPr>
              <a:t>C</a:t>
            </a:r>
            <a:r>
              <a:rPr lang="en-GB" sz="1200" dirty="0">
                <a:latin typeface="Calibri" panose="020F0502020204030204" pitchFamily="34" charset="0"/>
                <a:ea typeface="Calibri" panose="020F0502020204030204" pitchFamily="34" charset="0"/>
                <a:cs typeface="Times New Roman" panose="02020603050405020304" pitchFamily="18" charset="0"/>
              </a:rPr>
              <a:t>) Principal coordinates analysis (</a:t>
            </a:r>
            <a:r>
              <a:rPr lang="en-GB" sz="1200" dirty="0" err="1">
                <a:latin typeface="Calibri" panose="020F0502020204030204" pitchFamily="34" charset="0"/>
                <a:ea typeface="Calibri" panose="020F0502020204030204" pitchFamily="34" charset="0"/>
                <a:cs typeface="Times New Roman" panose="02020603050405020304" pitchFamily="18" charset="0"/>
              </a:rPr>
              <a:t>PCoA</a:t>
            </a:r>
            <a:r>
              <a:rPr lang="en-GB" sz="1200" dirty="0">
                <a:latin typeface="Calibri" panose="020F0502020204030204" pitchFamily="34" charset="0"/>
                <a:ea typeface="Calibri" panose="020F0502020204030204" pitchFamily="34" charset="0"/>
                <a:cs typeface="Times New Roman" panose="02020603050405020304" pitchFamily="18" charset="0"/>
              </a:rPr>
              <a:t>) of the unweight </a:t>
            </a:r>
            <a:r>
              <a:rPr lang="en-GB" sz="1200" dirty="0" err="1">
                <a:latin typeface="Calibri" panose="020F0502020204030204" pitchFamily="34" charset="0"/>
                <a:ea typeface="Calibri" panose="020F0502020204030204" pitchFamily="34" charset="0"/>
                <a:cs typeface="Times New Roman" panose="02020603050405020304" pitchFamily="18" charset="0"/>
              </a:rPr>
              <a:t>UniFrac</a:t>
            </a:r>
            <a:r>
              <a:rPr lang="en-GB" sz="1200" dirty="0">
                <a:latin typeface="Calibri" panose="020F0502020204030204" pitchFamily="34" charset="0"/>
                <a:ea typeface="Calibri" panose="020F0502020204030204" pitchFamily="34" charset="0"/>
                <a:cs typeface="Times New Roman" panose="02020603050405020304" pitchFamily="18" charset="0"/>
              </a:rPr>
              <a:t> distance of control (red plots) and infected mice (blue plots). Significance was assessed with Adonis (p=0,055). (</a:t>
            </a:r>
            <a:r>
              <a:rPr lang="en-GB" sz="1200" b="1" dirty="0">
                <a:latin typeface="Calibri" panose="020F0502020204030204" pitchFamily="34" charset="0"/>
                <a:ea typeface="Calibri" panose="020F0502020204030204" pitchFamily="34" charset="0"/>
                <a:cs typeface="Times New Roman" panose="02020603050405020304" pitchFamily="18" charset="0"/>
              </a:rPr>
              <a:t>D</a:t>
            </a:r>
            <a:r>
              <a:rPr lang="en-GB" sz="1200" dirty="0">
                <a:latin typeface="Calibri" panose="020F0502020204030204" pitchFamily="34" charset="0"/>
                <a:ea typeface="Calibri" panose="020F0502020204030204" pitchFamily="34" charset="0"/>
                <a:cs typeface="Times New Roman" panose="02020603050405020304" pitchFamily="18" charset="0"/>
              </a:rPr>
              <a:t>) Determination of Ratio </a:t>
            </a:r>
            <a:r>
              <a:rPr lang="en-GB" sz="1200" i="1" dirty="0" err="1">
                <a:latin typeface="Calibri" panose="020F0502020204030204" pitchFamily="34" charset="0"/>
                <a:ea typeface="Calibri" panose="020F0502020204030204" pitchFamily="34" charset="0"/>
                <a:cs typeface="Times New Roman" panose="02020603050405020304" pitchFamily="18" charset="0"/>
              </a:rPr>
              <a:t>Firmicutes</a:t>
            </a:r>
            <a:r>
              <a:rPr lang="en-GB" sz="1200" i="1" dirty="0">
                <a:latin typeface="Calibri" panose="020F0502020204030204" pitchFamily="34" charset="0"/>
                <a:ea typeface="Calibri" panose="020F0502020204030204" pitchFamily="34" charset="0"/>
                <a:cs typeface="Times New Roman" panose="02020603050405020304" pitchFamily="18" charset="0"/>
              </a:rPr>
              <a:t>/</a:t>
            </a:r>
            <a:r>
              <a:rPr lang="en-GB" sz="1200" i="1" dirty="0" err="1">
                <a:latin typeface="Calibri" panose="020F0502020204030204" pitchFamily="34" charset="0"/>
                <a:ea typeface="Calibri" panose="020F0502020204030204" pitchFamily="34" charset="0"/>
                <a:cs typeface="Times New Roman" panose="02020603050405020304" pitchFamily="18" charset="0"/>
              </a:rPr>
              <a:t>Bacteroidetes</a:t>
            </a:r>
            <a:r>
              <a:rPr lang="en-GB" sz="1200" dirty="0">
                <a:latin typeface="Calibri" panose="020F0502020204030204" pitchFamily="34" charset="0"/>
                <a:ea typeface="Calibri" panose="020F0502020204030204" pitchFamily="34" charset="0"/>
                <a:cs typeface="Times New Roman" panose="02020603050405020304" pitchFamily="18" charset="0"/>
              </a:rPr>
              <a:t> in control and infected mice. (</a:t>
            </a:r>
            <a:r>
              <a:rPr lang="en-GB" sz="1200" b="1" dirty="0">
                <a:latin typeface="Calibri" panose="020F0502020204030204" pitchFamily="34" charset="0"/>
                <a:ea typeface="Calibri" panose="020F0502020204030204" pitchFamily="34" charset="0"/>
                <a:cs typeface="Times New Roman" panose="02020603050405020304" pitchFamily="18" charset="0"/>
              </a:rPr>
              <a:t>E-F</a:t>
            </a:r>
            <a:r>
              <a:rPr lang="en-GB" sz="1200" dirty="0">
                <a:latin typeface="Calibri" panose="020F0502020204030204" pitchFamily="34" charset="0"/>
                <a:ea typeface="Calibri" panose="020F0502020204030204" pitchFamily="34" charset="0"/>
                <a:cs typeface="Times New Roman" panose="02020603050405020304" pitchFamily="18" charset="0"/>
              </a:rPr>
              <a:t>) Relative abundance (as a percentage) of phyla (</a:t>
            </a:r>
            <a:r>
              <a:rPr lang="en-GB" sz="1200" b="1" dirty="0">
                <a:latin typeface="Calibri" panose="020F0502020204030204" pitchFamily="34" charset="0"/>
                <a:ea typeface="Calibri" panose="020F0502020204030204" pitchFamily="34" charset="0"/>
                <a:cs typeface="Times New Roman" panose="02020603050405020304" pitchFamily="18" charset="0"/>
              </a:rPr>
              <a:t>E</a:t>
            </a:r>
            <a:r>
              <a:rPr lang="en-GB" sz="1200" dirty="0">
                <a:latin typeface="Calibri" panose="020F0502020204030204" pitchFamily="34" charset="0"/>
                <a:ea typeface="Calibri" panose="020F0502020204030204" pitchFamily="34" charset="0"/>
                <a:cs typeface="Times New Roman" panose="02020603050405020304" pitchFamily="18" charset="0"/>
              </a:rPr>
              <a:t>) and family (</a:t>
            </a:r>
            <a:r>
              <a:rPr lang="en-GB" sz="1200" b="1" dirty="0">
                <a:latin typeface="Calibri" panose="020F0502020204030204" pitchFamily="34" charset="0"/>
                <a:ea typeface="Calibri" panose="020F0502020204030204" pitchFamily="34" charset="0"/>
                <a:cs typeface="Times New Roman" panose="02020603050405020304" pitchFamily="18" charset="0"/>
              </a:rPr>
              <a:t>F</a:t>
            </a:r>
            <a:r>
              <a:rPr lang="en-GB" sz="1200" dirty="0">
                <a:latin typeface="Calibri" panose="020F0502020204030204" pitchFamily="34" charset="0"/>
                <a:ea typeface="Calibri" panose="020F0502020204030204" pitchFamily="34" charset="0"/>
                <a:cs typeface="Times New Roman" panose="02020603050405020304" pitchFamily="18" charset="0"/>
              </a:rPr>
              <a:t>) which are significantly modified in infected mice at 24 DPI. (</a:t>
            </a:r>
            <a:r>
              <a:rPr lang="en-GB" sz="1200" b="1" dirty="0">
                <a:latin typeface="Calibri" panose="020F0502020204030204" pitchFamily="34" charset="0"/>
                <a:ea typeface="Calibri" panose="020F0502020204030204" pitchFamily="34" charset="0"/>
                <a:cs typeface="Times New Roman" panose="02020603050405020304" pitchFamily="18" charset="0"/>
              </a:rPr>
              <a:t>G</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t>Correlation between time spent in open arms </a:t>
            </a:r>
            <a:r>
              <a:rPr lang="en-GB" sz="1200" dirty="0">
                <a:latin typeface="Calibri" panose="020F0502020204030204" pitchFamily="34" charset="0"/>
                <a:ea typeface="Calibri" panose="020F0502020204030204" pitchFamily="34" charset="0"/>
                <a:cs typeface="Times New Roman" panose="02020603050405020304" pitchFamily="18" charset="0"/>
              </a:rPr>
              <a:t>(elevated plus maze test) </a:t>
            </a:r>
            <a:r>
              <a:rPr lang="en-US" sz="1200" dirty="0"/>
              <a:t>and relative abundance of </a:t>
            </a:r>
            <a:r>
              <a:rPr lang="en-US" sz="1200" i="1" dirty="0" err="1"/>
              <a:t>Lactobacillaceae</a:t>
            </a:r>
            <a:r>
              <a:rPr lang="en-US" sz="1200" i="1" dirty="0"/>
              <a:t> </a:t>
            </a:r>
            <a:r>
              <a:rPr lang="en-US" sz="1200" dirty="0"/>
              <a:t>(R²=0,3845; p=0,003)</a:t>
            </a:r>
            <a:r>
              <a:rPr lang="en-US" sz="1200" i="1" dirty="0"/>
              <a:t>. </a:t>
            </a:r>
            <a:r>
              <a:rPr lang="en-US" sz="1200" dirty="0"/>
              <a:t>(</a:t>
            </a:r>
            <a:r>
              <a:rPr lang="en-US" sz="1200" b="1" dirty="0"/>
              <a:t>H</a:t>
            </a:r>
            <a:r>
              <a:rPr lang="en-US" sz="1200" dirty="0" smtClean="0"/>
              <a:t>)</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err="1">
                <a:latin typeface="Calibri" panose="020F0502020204030204" pitchFamily="34" charset="0"/>
                <a:ea typeface="Calibri" panose="020F0502020204030204" pitchFamily="34" charset="0"/>
                <a:cs typeface="Times New Roman" panose="02020603050405020304" pitchFamily="18" charset="0"/>
              </a:rPr>
              <a:t>Fecal</a:t>
            </a:r>
            <a:r>
              <a:rPr lang="en-GB" sz="1200" dirty="0">
                <a:latin typeface="Calibri" panose="020F0502020204030204" pitchFamily="34" charset="0"/>
                <a:ea typeface="Calibri" panose="020F0502020204030204" pitchFamily="34" charset="0"/>
                <a:cs typeface="Times New Roman" panose="02020603050405020304" pitchFamily="18" charset="0"/>
              </a:rPr>
              <a:t> concentrations of SCFA were measured by gas chromatography for infected and control animals at the peak of infection (7 DPI) and after the clearance of </a:t>
            </a:r>
            <a:r>
              <a:rPr lang="en-GB" sz="1200" i="1" dirty="0">
                <a:latin typeface="Calibri" panose="020F0502020204030204" pitchFamily="34" charset="0"/>
                <a:ea typeface="Calibri" panose="020F0502020204030204" pitchFamily="34" charset="0"/>
                <a:cs typeface="Times New Roman" panose="02020603050405020304" pitchFamily="18" charset="0"/>
              </a:rPr>
              <a:t>C. </a:t>
            </a:r>
            <a:r>
              <a:rPr lang="en-GB" sz="1200" i="1" dirty="0" err="1">
                <a:latin typeface="Calibri" panose="020F0502020204030204" pitchFamily="34" charset="0"/>
                <a:ea typeface="Calibri" panose="020F0502020204030204" pitchFamily="34" charset="0"/>
                <a:cs typeface="Times New Roman" panose="02020603050405020304" pitchFamily="18" charset="0"/>
              </a:rPr>
              <a:t>rodentium</a:t>
            </a:r>
            <a:r>
              <a:rPr lang="en-GB" sz="1200" dirty="0">
                <a:latin typeface="Calibri" panose="020F0502020204030204" pitchFamily="34" charset="0"/>
                <a:ea typeface="Calibri" panose="020F0502020204030204" pitchFamily="34" charset="0"/>
                <a:cs typeface="Times New Roman" panose="02020603050405020304" pitchFamily="18" charset="0"/>
              </a:rPr>
              <a:t> (24 DPI) (n=10-12 per group). White bars and circles represent control mice while black bars and circles represent infected mice.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dirty="0">
                <a:latin typeface="Calibri" panose="020F0502020204030204" pitchFamily="34" charset="0"/>
                <a:ea typeface="Calibri" panose="020F0502020204030204" pitchFamily="34" charset="0"/>
                <a:cs typeface="Times New Roman" panose="02020603050405020304" pitchFamily="18" charset="0"/>
              </a:rPr>
              <a:t>p&lt;0.05 ; **p&lt;0.01 ; ***p&lt;0.001 ; ****p&lt;0.0001.</a:t>
            </a:r>
            <a:endParaRPr lang="fr-FR" sz="1200" strike="sngStrike" dirty="0">
              <a:effectLst/>
              <a:ea typeface="Calibri" panose="020F0502020204030204" pitchFamily="34" charset="0"/>
              <a:cs typeface="Times New Roman" panose="02020603050405020304" pitchFamily="18" charset="0"/>
            </a:endParaRPr>
          </a:p>
        </p:txBody>
      </p:sp>
      <p:sp>
        <p:nvSpPr>
          <p:cNvPr id="61" name="ZoneTexte 60">
            <a:extLst>
              <a:ext uri="{FF2B5EF4-FFF2-40B4-BE49-F238E27FC236}">
                <a16:creationId xmlns:a16="http://schemas.microsoft.com/office/drawing/2014/main" id="{016BBC97-11F7-FC44-B3EC-9024797E7434}"/>
              </a:ext>
            </a:extLst>
          </p:cNvPr>
          <p:cNvSpPr txBox="1"/>
          <p:nvPr/>
        </p:nvSpPr>
        <p:spPr>
          <a:xfrm>
            <a:off x="4542193" y="2127330"/>
            <a:ext cx="255198" cy="276999"/>
          </a:xfrm>
          <a:prstGeom prst="rect">
            <a:avLst/>
          </a:prstGeom>
          <a:noFill/>
        </p:spPr>
        <p:txBody>
          <a:bodyPr wrap="none" rtlCol="0">
            <a:spAutoFit/>
          </a:bodyPr>
          <a:lstStyle/>
          <a:p>
            <a:r>
              <a:rPr lang="fr-FR" sz="1200" b="1" dirty="0"/>
              <a:t>F</a:t>
            </a:r>
          </a:p>
        </p:txBody>
      </p:sp>
      <p:sp>
        <p:nvSpPr>
          <p:cNvPr id="31" name="ZoneTexte 30">
            <a:extLst>
              <a:ext uri="{FF2B5EF4-FFF2-40B4-BE49-F238E27FC236}">
                <a16:creationId xmlns:a16="http://schemas.microsoft.com/office/drawing/2014/main" id="{691CDC51-4A5A-F242-87DD-5E10FD1C712D}"/>
              </a:ext>
            </a:extLst>
          </p:cNvPr>
          <p:cNvSpPr txBox="1"/>
          <p:nvPr/>
        </p:nvSpPr>
        <p:spPr>
          <a:xfrm>
            <a:off x="48597" y="2125438"/>
            <a:ext cx="282450" cy="276999"/>
          </a:xfrm>
          <a:prstGeom prst="rect">
            <a:avLst/>
          </a:prstGeom>
          <a:noFill/>
        </p:spPr>
        <p:txBody>
          <a:bodyPr wrap="none" rtlCol="0">
            <a:spAutoFit/>
          </a:bodyPr>
          <a:lstStyle/>
          <a:p>
            <a:r>
              <a:rPr lang="fr-FR" sz="1200" b="1" dirty="0"/>
              <a:t>D</a:t>
            </a:r>
          </a:p>
        </p:txBody>
      </p:sp>
      <p:sp>
        <p:nvSpPr>
          <p:cNvPr id="32" name="ZoneTexte 31">
            <a:extLst>
              <a:ext uri="{FF2B5EF4-FFF2-40B4-BE49-F238E27FC236}">
                <a16:creationId xmlns:a16="http://schemas.microsoft.com/office/drawing/2014/main" id="{C011B1A8-F407-EE4F-AD66-20F7C205B5E0}"/>
              </a:ext>
            </a:extLst>
          </p:cNvPr>
          <p:cNvSpPr txBox="1"/>
          <p:nvPr/>
        </p:nvSpPr>
        <p:spPr>
          <a:xfrm>
            <a:off x="3484827" y="4212804"/>
            <a:ext cx="282450" cy="276999"/>
          </a:xfrm>
          <a:prstGeom prst="rect">
            <a:avLst/>
          </a:prstGeom>
          <a:noFill/>
        </p:spPr>
        <p:txBody>
          <a:bodyPr wrap="none" rtlCol="0">
            <a:spAutoFit/>
          </a:bodyPr>
          <a:lstStyle/>
          <a:p>
            <a:r>
              <a:rPr lang="fr-FR" sz="1200" b="1" dirty="0" smtClean="0"/>
              <a:t>H</a:t>
            </a:r>
            <a:endParaRPr lang="fr-FR" sz="1200" b="1" dirty="0"/>
          </a:p>
        </p:txBody>
      </p:sp>
      <p:graphicFrame>
        <p:nvGraphicFramePr>
          <p:cNvPr id="4" name="Objet 3"/>
          <p:cNvGraphicFramePr>
            <a:graphicFrameLocks noChangeAspect="1"/>
          </p:cNvGraphicFramePr>
          <p:nvPr>
            <p:extLst>
              <p:ext uri="{D42A27DB-BD31-4B8C-83A1-F6EECF244321}">
                <p14:modId xmlns:p14="http://schemas.microsoft.com/office/powerpoint/2010/main" val="4277103716"/>
              </p:ext>
            </p:extLst>
          </p:nvPr>
        </p:nvGraphicFramePr>
        <p:xfrm>
          <a:off x="-25633" y="179986"/>
          <a:ext cx="2937878" cy="2081384"/>
        </p:xfrm>
        <a:graphic>
          <a:graphicData uri="http://schemas.openxmlformats.org/presentationml/2006/ole">
            <mc:AlternateContent xmlns:mc="http://schemas.openxmlformats.org/markup-compatibility/2006">
              <mc:Choice xmlns:v="urn:schemas-microsoft-com:vml" Requires="v">
                <p:oleObj spid="_x0000_s30743" name="Prism 6" r:id="rId6" imgW="4518983" imgH="3201769" progId="Prism6.Document">
                  <p:embed/>
                </p:oleObj>
              </mc:Choice>
              <mc:Fallback>
                <p:oleObj name="Prism 6" r:id="rId6" imgW="4518983" imgH="3201769" progId="Prism6.Document">
                  <p:embed/>
                  <p:pic>
                    <p:nvPicPr>
                      <p:cNvPr id="0" name=""/>
                      <p:cNvPicPr/>
                      <p:nvPr/>
                    </p:nvPicPr>
                    <p:blipFill>
                      <a:blip r:embed="rId7"/>
                      <a:stretch>
                        <a:fillRect/>
                      </a:stretch>
                    </p:blipFill>
                    <p:spPr>
                      <a:xfrm>
                        <a:off x="-25633" y="179986"/>
                        <a:ext cx="2937878" cy="2081384"/>
                      </a:xfrm>
                      <a:prstGeom prst="rect">
                        <a:avLst/>
                      </a:prstGeom>
                    </p:spPr>
                  </p:pic>
                </p:oleObj>
              </mc:Fallback>
            </mc:AlternateContent>
          </a:graphicData>
        </a:graphic>
      </p:graphicFrame>
      <p:graphicFrame>
        <p:nvGraphicFramePr>
          <p:cNvPr id="11" name="Objet 10"/>
          <p:cNvGraphicFramePr>
            <a:graphicFrameLocks noChangeAspect="1"/>
          </p:cNvGraphicFramePr>
          <p:nvPr>
            <p:extLst>
              <p:ext uri="{D42A27DB-BD31-4B8C-83A1-F6EECF244321}">
                <p14:modId xmlns:p14="http://schemas.microsoft.com/office/powerpoint/2010/main" val="2289591593"/>
              </p:ext>
            </p:extLst>
          </p:nvPr>
        </p:nvGraphicFramePr>
        <p:xfrm>
          <a:off x="2660928" y="512340"/>
          <a:ext cx="1773941" cy="1506529"/>
        </p:xfrm>
        <a:graphic>
          <a:graphicData uri="http://schemas.openxmlformats.org/presentationml/2006/ole">
            <mc:AlternateContent xmlns:mc="http://schemas.openxmlformats.org/markup-compatibility/2006">
              <mc:Choice xmlns:v="urn:schemas-microsoft-com:vml" Requires="v">
                <p:oleObj spid="_x0000_s30744" name="Prism 6" r:id="rId8" imgW="2558404" imgH="2172809" progId="Prism6.Document">
                  <p:embed/>
                </p:oleObj>
              </mc:Choice>
              <mc:Fallback>
                <p:oleObj name="Prism 6" r:id="rId8" imgW="2558404" imgH="2172809" progId="Prism6.Document">
                  <p:embed/>
                  <p:pic>
                    <p:nvPicPr>
                      <p:cNvPr id="0" name=""/>
                      <p:cNvPicPr/>
                      <p:nvPr/>
                    </p:nvPicPr>
                    <p:blipFill>
                      <a:blip r:embed="rId9"/>
                      <a:stretch>
                        <a:fillRect/>
                      </a:stretch>
                    </p:blipFill>
                    <p:spPr>
                      <a:xfrm>
                        <a:off x="2660928" y="512340"/>
                        <a:ext cx="1773941" cy="1506529"/>
                      </a:xfrm>
                      <a:prstGeom prst="rect">
                        <a:avLst/>
                      </a:prstGeom>
                    </p:spPr>
                  </p:pic>
                </p:oleObj>
              </mc:Fallback>
            </mc:AlternateContent>
          </a:graphicData>
        </a:graphic>
      </p:graphicFrame>
      <p:graphicFrame>
        <p:nvGraphicFramePr>
          <p:cNvPr id="12" name="Objet 11"/>
          <p:cNvGraphicFramePr>
            <a:graphicFrameLocks noChangeAspect="1"/>
          </p:cNvGraphicFramePr>
          <p:nvPr>
            <p:extLst>
              <p:ext uri="{D42A27DB-BD31-4B8C-83A1-F6EECF244321}">
                <p14:modId xmlns:p14="http://schemas.microsoft.com/office/powerpoint/2010/main" val="850566940"/>
              </p:ext>
            </p:extLst>
          </p:nvPr>
        </p:nvGraphicFramePr>
        <p:xfrm>
          <a:off x="-40605" y="2499061"/>
          <a:ext cx="1883725" cy="1833421"/>
        </p:xfrm>
        <a:graphic>
          <a:graphicData uri="http://schemas.openxmlformats.org/presentationml/2006/ole">
            <mc:AlternateContent xmlns:mc="http://schemas.openxmlformats.org/markup-compatibility/2006">
              <mc:Choice xmlns:v="urn:schemas-microsoft-com:vml" Requires="v">
                <p:oleObj spid="_x0000_s30745" name="Prism 6" r:id="rId10" imgW="2259491" imgH="2198380" progId="Prism6.Document">
                  <p:embed/>
                </p:oleObj>
              </mc:Choice>
              <mc:Fallback>
                <p:oleObj name="Prism 6" r:id="rId10" imgW="2259491" imgH="2198380" progId="Prism6.Document">
                  <p:embed/>
                  <p:pic>
                    <p:nvPicPr>
                      <p:cNvPr id="0" name=""/>
                      <p:cNvPicPr/>
                      <p:nvPr/>
                    </p:nvPicPr>
                    <p:blipFill>
                      <a:blip r:embed="rId11"/>
                      <a:stretch>
                        <a:fillRect/>
                      </a:stretch>
                    </p:blipFill>
                    <p:spPr>
                      <a:xfrm>
                        <a:off x="-40605" y="2499061"/>
                        <a:ext cx="1883725" cy="1833421"/>
                      </a:xfrm>
                      <a:prstGeom prst="rect">
                        <a:avLst/>
                      </a:prstGeom>
                    </p:spPr>
                  </p:pic>
                </p:oleObj>
              </mc:Fallback>
            </mc:AlternateContent>
          </a:graphicData>
        </a:graphic>
      </p:graphicFrame>
      <p:graphicFrame>
        <p:nvGraphicFramePr>
          <p:cNvPr id="19" name="Objet 18"/>
          <p:cNvGraphicFramePr>
            <a:graphicFrameLocks noChangeAspect="1"/>
          </p:cNvGraphicFramePr>
          <p:nvPr>
            <p:extLst>
              <p:ext uri="{D42A27DB-BD31-4B8C-83A1-F6EECF244321}">
                <p14:modId xmlns:p14="http://schemas.microsoft.com/office/powerpoint/2010/main" val="2750417339"/>
              </p:ext>
            </p:extLst>
          </p:nvPr>
        </p:nvGraphicFramePr>
        <p:xfrm>
          <a:off x="770402" y="4516812"/>
          <a:ext cx="2417965" cy="1938581"/>
        </p:xfrm>
        <a:graphic>
          <a:graphicData uri="http://schemas.openxmlformats.org/presentationml/2006/ole">
            <mc:AlternateContent xmlns:mc="http://schemas.openxmlformats.org/markup-compatibility/2006">
              <mc:Choice xmlns:v="urn:schemas-microsoft-com:vml" Requires="v">
                <p:oleObj spid="_x0000_s30746" name="Prism 6" r:id="rId12" imgW="3467027" imgH="2779309" progId="Prism6.Document">
                  <p:embed/>
                </p:oleObj>
              </mc:Choice>
              <mc:Fallback>
                <p:oleObj name="Prism 6" r:id="rId12" imgW="3467027" imgH="2779309" progId="Prism6.Document">
                  <p:embed/>
                  <p:pic>
                    <p:nvPicPr>
                      <p:cNvPr id="0" name=""/>
                      <p:cNvPicPr/>
                      <p:nvPr/>
                    </p:nvPicPr>
                    <p:blipFill>
                      <a:blip r:embed="rId13"/>
                      <a:stretch>
                        <a:fillRect/>
                      </a:stretch>
                    </p:blipFill>
                    <p:spPr>
                      <a:xfrm>
                        <a:off x="770402" y="4516812"/>
                        <a:ext cx="2417965" cy="1938581"/>
                      </a:xfrm>
                      <a:prstGeom prst="rect">
                        <a:avLst/>
                      </a:prstGeom>
                    </p:spPr>
                  </p:pic>
                </p:oleObj>
              </mc:Fallback>
            </mc:AlternateContent>
          </a:graphicData>
        </a:graphic>
      </p:graphicFrame>
      <p:graphicFrame>
        <p:nvGraphicFramePr>
          <p:cNvPr id="2" name="Objet 1"/>
          <p:cNvGraphicFramePr>
            <a:graphicFrameLocks noChangeAspect="1"/>
          </p:cNvGraphicFramePr>
          <p:nvPr>
            <p:extLst>
              <p:ext uri="{D42A27DB-BD31-4B8C-83A1-F6EECF244321}">
                <p14:modId xmlns:p14="http://schemas.microsoft.com/office/powerpoint/2010/main" val="3275672543"/>
              </p:ext>
            </p:extLst>
          </p:nvPr>
        </p:nvGraphicFramePr>
        <p:xfrm>
          <a:off x="1527591" y="2276632"/>
          <a:ext cx="2675142" cy="2064183"/>
        </p:xfrm>
        <a:graphic>
          <a:graphicData uri="http://schemas.openxmlformats.org/presentationml/2006/ole">
            <mc:AlternateContent xmlns:mc="http://schemas.openxmlformats.org/markup-compatibility/2006">
              <mc:Choice xmlns:v="urn:schemas-microsoft-com:vml" Requires="v">
                <p:oleObj spid="_x0000_s30747" name="Prism 6" r:id="rId14" imgW="2661763" imgH="2053598" progId="Prism6.Document">
                  <p:embed/>
                </p:oleObj>
              </mc:Choice>
              <mc:Fallback>
                <p:oleObj name="Prism 6" r:id="rId14" imgW="2661763" imgH="2053598" progId="Prism6.Document">
                  <p:embed/>
                  <p:pic>
                    <p:nvPicPr>
                      <p:cNvPr id="0" name=""/>
                      <p:cNvPicPr/>
                      <p:nvPr/>
                    </p:nvPicPr>
                    <p:blipFill>
                      <a:blip r:embed="rId15"/>
                      <a:stretch>
                        <a:fillRect/>
                      </a:stretch>
                    </p:blipFill>
                    <p:spPr>
                      <a:xfrm>
                        <a:off x="1527591" y="2276632"/>
                        <a:ext cx="2675142" cy="2064183"/>
                      </a:xfrm>
                      <a:prstGeom prst="rect">
                        <a:avLst/>
                      </a:prstGeom>
                    </p:spPr>
                  </p:pic>
                </p:oleObj>
              </mc:Fallback>
            </mc:AlternateContent>
          </a:graphicData>
        </a:graphic>
      </p:graphicFrame>
      <p:cxnSp>
        <p:nvCxnSpPr>
          <p:cNvPr id="9" name="Connecteur droit 8"/>
          <p:cNvCxnSpPr/>
          <p:nvPr/>
        </p:nvCxnSpPr>
        <p:spPr>
          <a:xfrm flipV="1">
            <a:off x="2990850" y="2600325"/>
            <a:ext cx="1195566" cy="0"/>
          </a:xfrm>
          <a:prstGeom prst="line">
            <a:avLst/>
          </a:prstGeom>
          <a:ln w="9525">
            <a:solidFill>
              <a:srgbClr val="5757F9"/>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V="1">
            <a:off x="2990850" y="3109913"/>
            <a:ext cx="1195566" cy="0"/>
          </a:xfrm>
          <a:prstGeom prst="line">
            <a:avLst/>
          </a:prstGeom>
          <a:ln w="9525">
            <a:solidFill>
              <a:srgbClr val="0F99B2"/>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flipV="1">
            <a:off x="2990850" y="3824288"/>
            <a:ext cx="1195566" cy="0"/>
          </a:xfrm>
          <a:prstGeom prst="line">
            <a:avLst/>
          </a:prstGeom>
          <a:ln w="9525">
            <a:solidFill>
              <a:srgbClr val="CCF9E8"/>
            </a:solidFill>
          </a:ln>
        </p:spPr>
        <p:style>
          <a:lnRef idx="1">
            <a:schemeClr val="accent1"/>
          </a:lnRef>
          <a:fillRef idx="0">
            <a:schemeClr val="accent1"/>
          </a:fillRef>
          <a:effectRef idx="0">
            <a:schemeClr val="accent1"/>
          </a:effectRef>
          <a:fontRef idx="minor">
            <a:schemeClr val="tx1"/>
          </a:fontRef>
        </p:style>
      </p:cxnSp>
      <p:graphicFrame>
        <p:nvGraphicFramePr>
          <p:cNvPr id="36" name="Objet 35"/>
          <p:cNvGraphicFramePr>
            <a:graphicFrameLocks noChangeAspect="1"/>
          </p:cNvGraphicFramePr>
          <p:nvPr>
            <p:extLst>
              <p:ext uri="{D42A27DB-BD31-4B8C-83A1-F6EECF244321}">
                <p14:modId xmlns:p14="http://schemas.microsoft.com/office/powerpoint/2010/main" val="1471792835"/>
              </p:ext>
            </p:extLst>
          </p:nvPr>
        </p:nvGraphicFramePr>
        <p:xfrm>
          <a:off x="3492939" y="4495350"/>
          <a:ext cx="2694339" cy="2043395"/>
        </p:xfrm>
        <a:graphic>
          <a:graphicData uri="http://schemas.openxmlformats.org/presentationml/2006/ole">
            <mc:AlternateContent xmlns:mc="http://schemas.openxmlformats.org/markup-compatibility/2006">
              <mc:Choice xmlns:v="urn:schemas-microsoft-com:vml" Requires="v">
                <p:oleObj spid="_x0000_s30748" name="Prism 6" r:id="rId16" imgW="3777824" imgH="2864665" progId="Prism6.Document">
                  <p:embed/>
                </p:oleObj>
              </mc:Choice>
              <mc:Fallback>
                <p:oleObj name="Prism 6" r:id="rId16" imgW="3777824" imgH="2864665" progId="Prism6.Document">
                  <p:embed/>
                  <p:pic>
                    <p:nvPicPr>
                      <p:cNvPr id="35" name="Objet 34"/>
                      <p:cNvPicPr/>
                      <p:nvPr/>
                    </p:nvPicPr>
                    <p:blipFill>
                      <a:blip r:embed="rId17"/>
                      <a:stretch>
                        <a:fillRect/>
                      </a:stretch>
                    </p:blipFill>
                    <p:spPr>
                      <a:xfrm>
                        <a:off x="3492939" y="4495350"/>
                        <a:ext cx="2694339" cy="2043395"/>
                      </a:xfrm>
                      <a:prstGeom prst="rect">
                        <a:avLst/>
                      </a:prstGeom>
                    </p:spPr>
                  </p:pic>
                </p:oleObj>
              </mc:Fallback>
            </mc:AlternateContent>
          </a:graphicData>
        </a:graphic>
      </p:graphicFrame>
    </p:spTree>
    <p:extLst>
      <p:ext uri="{BB962C8B-B14F-4D97-AF65-F5344CB8AC3E}">
        <p14:creationId xmlns:p14="http://schemas.microsoft.com/office/powerpoint/2010/main" val="2008362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t 5"/>
          <p:cNvGraphicFramePr>
            <a:graphicFrameLocks noChangeAspect="1"/>
          </p:cNvGraphicFramePr>
          <p:nvPr>
            <p:extLst>
              <p:ext uri="{D42A27DB-BD31-4B8C-83A1-F6EECF244321}">
                <p14:modId xmlns:p14="http://schemas.microsoft.com/office/powerpoint/2010/main" val="609096017"/>
              </p:ext>
            </p:extLst>
          </p:nvPr>
        </p:nvGraphicFramePr>
        <p:xfrm>
          <a:off x="0" y="4817365"/>
          <a:ext cx="3706493" cy="2043888"/>
        </p:xfrm>
        <a:graphic>
          <a:graphicData uri="http://schemas.openxmlformats.org/presentationml/2006/ole">
            <mc:AlternateContent xmlns:mc="http://schemas.openxmlformats.org/markup-compatibility/2006">
              <mc:Choice xmlns:v="urn:schemas-microsoft-com:vml" Requires="v">
                <p:oleObj spid="_x0000_s29715" name="Prism 6" r:id="rId3" imgW="4536990" imgH="2501990" progId="Prism6.Document">
                  <p:embed/>
                </p:oleObj>
              </mc:Choice>
              <mc:Fallback>
                <p:oleObj name="Prism 6" r:id="rId3" imgW="4536990" imgH="2501990" progId="Prism6.Document">
                  <p:embed/>
                  <p:pic>
                    <p:nvPicPr>
                      <p:cNvPr id="6" name="Objet 5"/>
                      <p:cNvPicPr/>
                      <p:nvPr/>
                    </p:nvPicPr>
                    <p:blipFill>
                      <a:blip r:embed="rId4"/>
                      <a:stretch>
                        <a:fillRect/>
                      </a:stretch>
                    </p:blipFill>
                    <p:spPr>
                      <a:xfrm>
                        <a:off x="0" y="4817365"/>
                        <a:ext cx="3706493" cy="2043888"/>
                      </a:xfrm>
                      <a:prstGeom prst="rect">
                        <a:avLst/>
                      </a:prstGeom>
                    </p:spPr>
                  </p:pic>
                </p:oleObj>
              </mc:Fallback>
            </mc:AlternateContent>
          </a:graphicData>
        </a:graphic>
      </p:graphicFrame>
      <p:graphicFrame>
        <p:nvGraphicFramePr>
          <p:cNvPr id="12" name="Objet 11"/>
          <p:cNvGraphicFramePr>
            <a:graphicFrameLocks noChangeAspect="1"/>
          </p:cNvGraphicFramePr>
          <p:nvPr>
            <p:extLst>
              <p:ext uri="{D42A27DB-BD31-4B8C-83A1-F6EECF244321}">
                <p14:modId xmlns:p14="http://schemas.microsoft.com/office/powerpoint/2010/main" val="4087504379"/>
              </p:ext>
            </p:extLst>
          </p:nvPr>
        </p:nvGraphicFramePr>
        <p:xfrm>
          <a:off x="246843" y="797762"/>
          <a:ext cx="2107017" cy="1964599"/>
        </p:xfrm>
        <a:graphic>
          <a:graphicData uri="http://schemas.openxmlformats.org/presentationml/2006/ole">
            <mc:AlternateContent xmlns:mc="http://schemas.openxmlformats.org/markup-compatibility/2006">
              <mc:Choice xmlns:v="urn:schemas-microsoft-com:vml" Requires="v">
                <p:oleObj spid="_x0000_s29716" name="Prism 6" r:id="rId5" imgW="2630071" imgH="2453009" progId="Prism6.Document">
                  <p:embed/>
                </p:oleObj>
              </mc:Choice>
              <mc:Fallback>
                <p:oleObj name="Prism 6" r:id="rId5" imgW="2630071" imgH="2453009" progId="Prism6.Document">
                  <p:embed/>
                  <p:pic>
                    <p:nvPicPr>
                      <p:cNvPr id="12" name="Objet 11"/>
                      <p:cNvPicPr/>
                      <p:nvPr/>
                    </p:nvPicPr>
                    <p:blipFill>
                      <a:blip r:embed="rId6"/>
                      <a:stretch>
                        <a:fillRect/>
                      </a:stretch>
                    </p:blipFill>
                    <p:spPr>
                      <a:xfrm>
                        <a:off x="246843" y="797762"/>
                        <a:ext cx="2107017" cy="1964599"/>
                      </a:xfrm>
                      <a:prstGeom prst="rect">
                        <a:avLst/>
                      </a:prstGeom>
                    </p:spPr>
                  </p:pic>
                </p:oleObj>
              </mc:Fallback>
            </mc:AlternateContent>
          </a:graphicData>
        </a:graphic>
      </p:graphicFrame>
      <p:graphicFrame>
        <p:nvGraphicFramePr>
          <p:cNvPr id="14" name="Objet 13"/>
          <p:cNvGraphicFramePr>
            <a:graphicFrameLocks noChangeAspect="1"/>
          </p:cNvGraphicFramePr>
          <p:nvPr>
            <p:extLst>
              <p:ext uri="{D42A27DB-BD31-4B8C-83A1-F6EECF244321}">
                <p14:modId xmlns:p14="http://schemas.microsoft.com/office/powerpoint/2010/main" val="476217920"/>
              </p:ext>
            </p:extLst>
          </p:nvPr>
        </p:nvGraphicFramePr>
        <p:xfrm>
          <a:off x="3165955" y="769987"/>
          <a:ext cx="3771762" cy="2016391"/>
        </p:xfrm>
        <a:graphic>
          <a:graphicData uri="http://schemas.openxmlformats.org/presentationml/2006/ole">
            <mc:AlternateContent xmlns:mc="http://schemas.openxmlformats.org/markup-compatibility/2006">
              <mc:Choice xmlns:v="urn:schemas-microsoft-com:vml" Requires="v">
                <p:oleObj spid="_x0000_s29717" name="Prism 6" r:id="rId7" imgW="4587409" imgH="2453009" progId="Prism6.Document">
                  <p:embed/>
                </p:oleObj>
              </mc:Choice>
              <mc:Fallback>
                <p:oleObj name="Prism 6" r:id="rId7" imgW="4587409" imgH="2453009" progId="Prism6.Document">
                  <p:embed/>
                  <p:pic>
                    <p:nvPicPr>
                      <p:cNvPr id="14" name="Objet 13"/>
                      <p:cNvPicPr/>
                      <p:nvPr/>
                    </p:nvPicPr>
                    <p:blipFill>
                      <a:blip r:embed="rId8"/>
                      <a:stretch>
                        <a:fillRect/>
                      </a:stretch>
                    </p:blipFill>
                    <p:spPr>
                      <a:xfrm>
                        <a:off x="3165955" y="769987"/>
                        <a:ext cx="3771762" cy="2016391"/>
                      </a:xfrm>
                      <a:prstGeom prst="rect">
                        <a:avLst/>
                      </a:prstGeom>
                    </p:spPr>
                  </p:pic>
                </p:oleObj>
              </mc:Fallback>
            </mc:AlternateContent>
          </a:graphicData>
        </a:graphic>
      </p:graphicFrame>
      <p:sp>
        <p:nvSpPr>
          <p:cNvPr id="16" name="ZoneTexte 12"/>
          <p:cNvSpPr txBox="1"/>
          <p:nvPr/>
        </p:nvSpPr>
        <p:spPr>
          <a:xfrm>
            <a:off x="87400" y="561440"/>
            <a:ext cx="293670"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7" name="ZoneTexte 18"/>
          <p:cNvSpPr txBox="1"/>
          <p:nvPr/>
        </p:nvSpPr>
        <p:spPr>
          <a:xfrm>
            <a:off x="3302601" y="526875"/>
            <a:ext cx="285655"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8" name="ZoneTexte 19"/>
          <p:cNvSpPr txBox="1"/>
          <p:nvPr/>
        </p:nvSpPr>
        <p:spPr>
          <a:xfrm>
            <a:off x="99202" y="2489175"/>
            <a:ext cx="279244" cy="415498"/>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9" name="ZoneTexte 24"/>
          <p:cNvSpPr txBox="1"/>
          <p:nvPr/>
        </p:nvSpPr>
        <p:spPr>
          <a:xfrm>
            <a:off x="3310244" y="2492099"/>
            <a:ext cx="240623" cy="415498"/>
          </a:xfrm>
          <a:prstGeom prst="rect">
            <a:avLst/>
          </a:prstGeom>
          <a:noFill/>
        </p:spPr>
        <p:txBody>
          <a:bodyPr wrap="squar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20" name="ZoneTexte 19"/>
          <p:cNvSpPr txBox="1"/>
          <p:nvPr/>
        </p:nvSpPr>
        <p:spPr>
          <a:xfrm>
            <a:off x="110427" y="4626785"/>
            <a:ext cx="272832" cy="382092"/>
          </a:xfrm>
          <a:prstGeom prst="rect">
            <a:avLst/>
          </a:prstGeom>
          <a:noFill/>
        </p:spPr>
        <p:txBody>
          <a:bodyPr wrap="non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E</a:t>
            </a:r>
          </a:p>
        </p:txBody>
      </p:sp>
      <p:sp>
        <p:nvSpPr>
          <p:cNvPr id="21" name="ZoneTexte 24"/>
          <p:cNvSpPr txBox="1"/>
          <p:nvPr/>
        </p:nvSpPr>
        <p:spPr>
          <a:xfrm>
            <a:off x="3318263" y="4629709"/>
            <a:ext cx="240623" cy="380682"/>
          </a:xfrm>
          <a:prstGeom prst="rect">
            <a:avLst/>
          </a:prstGeom>
          <a:noFill/>
        </p:spPr>
        <p:txBody>
          <a:bodyPr wrap="square" rtlCol="0">
            <a:spAutoFit/>
          </a:bodyPr>
          <a:lstStyle/>
          <a:p>
            <a:pPr algn="just">
              <a:lnSpc>
                <a:spcPct val="150000"/>
              </a:lnSpc>
              <a:spcAft>
                <a:spcPts val="1200"/>
              </a:spcAft>
            </a:pPr>
            <a:r>
              <a:rPr lang="fr-FR" sz="14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F</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graphicFrame>
        <p:nvGraphicFramePr>
          <p:cNvPr id="2" name="Objet 1"/>
          <p:cNvGraphicFramePr>
            <a:graphicFrameLocks noChangeAspect="1"/>
          </p:cNvGraphicFramePr>
          <p:nvPr>
            <p:extLst>
              <p:ext uri="{D42A27DB-BD31-4B8C-83A1-F6EECF244321}">
                <p14:modId xmlns:p14="http://schemas.microsoft.com/office/powerpoint/2010/main" val="1820894145"/>
              </p:ext>
            </p:extLst>
          </p:nvPr>
        </p:nvGraphicFramePr>
        <p:xfrm>
          <a:off x="3445428" y="4806462"/>
          <a:ext cx="3492289" cy="2040730"/>
        </p:xfrm>
        <a:graphic>
          <a:graphicData uri="http://schemas.openxmlformats.org/presentationml/2006/ole">
            <mc:AlternateContent xmlns:mc="http://schemas.openxmlformats.org/markup-compatibility/2006">
              <mc:Choice xmlns:v="urn:schemas-microsoft-com:vml" Requires="v">
                <p:oleObj spid="_x0000_s29718" name="Prism 6" r:id="rId9" imgW="4280933" imgH="2501990" progId="Prism6.Document">
                  <p:embed/>
                </p:oleObj>
              </mc:Choice>
              <mc:Fallback>
                <p:oleObj name="Prism 6" r:id="rId9" imgW="4280933" imgH="2501990" progId="Prism6.Document">
                  <p:embed/>
                  <p:pic>
                    <p:nvPicPr>
                      <p:cNvPr id="2" name="Objet 1"/>
                      <p:cNvPicPr/>
                      <p:nvPr/>
                    </p:nvPicPr>
                    <p:blipFill>
                      <a:blip r:embed="rId10"/>
                      <a:stretch>
                        <a:fillRect/>
                      </a:stretch>
                    </p:blipFill>
                    <p:spPr>
                      <a:xfrm>
                        <a:off x="3445428" y="4806462"/>
                        <a:ext cx="3492289" cy="2040730"/>
                      </a:xfrm>
                      <a:prstGeom prst="rect">
                        <a:avLst/>
                      </a:prstGeom>
                    </p:spPr>
                  </p:pic>
                </p:oleObj>
              </mc:Fallback>
            </mc:AlternateContent>
          </a:graphicData>
        </a:graphic>
      </p:graphicFrame>
      <p:graphicFrame>
        <p:nvGraphicFramePr>
          <p:cNvPr id="3" name="Objet 2"/>
          <p:cNvGraphicFramePr>
            <a:graphicFrameLocks noChangeAspect="1"/>
          </p:cNvGraphicFramePr>
          <p:nvPr>
            <p:extLst>
              <p:ext uri="{D42A27DB-BD31-4B8C-83A1-F6EECF244321}">
                <p14:modId xmlns:p14="http://schemas.microsoft.com/office/powerpoint/2010/main" val="827951917"/>
              </p:ext>
            </p:extLst>
          </p:nvPr>
        </p:nvGraphicFramePr>
        <p:xfrm>
          <a:off x="3550867" y="2825697"/>
          <a:ext cx="2591021" cy="1980765"/>
        </p:xfrm>
        <a:graphic>
          <a:graphicData uri="http://schemas.openxmlformats.org/presentationml/2006/ole">
            <mc:AlternateContent xmlns:mc="http://schemas.openxmlformats.org/markup-compatibility/2006">
              <mc:Choice xmlns:v="urn:schemas-microsoft-com:vml" Requires="v">
                <p:oleObj spid="_x0000_s29719" name="Prism 6" r:id="rId11" imgW="3207729" imgH="2453009" progId="Prism6.Document">
                  <p:embed/>
                </p:oleObj>
              </mc:Choice>
              <mc:Fallback>
                <p:oleObj name="Prism 6" r:id="rId11" imgW="3207729" imgH="2453009" progId="Prism6.Document">
                  <p:embed/>
                  <p:pic>
                    <p:nvPicPr>
                      <p:cNvPr id="0" name=""/>
                      <p:cNvPicPr/>
                      <p:nvPr/>
                    </p:nvPicPr>
                    <p:blipFill>
                      <a:blip r:embed="rId12"/>
                      <a:stretch>
                        <a:fillRect/>
                      </a:stretch>
                    </p:blipFill>
                    <p:spPr>
                      <a:xfrm>
                        <a:off x="3550867" y="2825697"/>
                        <a:ext cx="2591021" cy="1980765"/>
                      </a:xfrm>
                      <a:prstGeom prst="rect">
                        <a:avLst/>
                      </a:prstGeom>
                    </p:spPr>
                  </p:pic>
                </p:oleObj>
              </mc:Fallback>
            </mc:AlternateContent>
          </a:graphicData>
        </a:graphic>
      </p:graphicFrame>
      <p:graphicFrame>
        <p:nvGraphicFramePr>
          <p:cNvPr id="7" name="Objet 6"/>
          <p:cNvGraphicFramePr>
            <a:graphicFrameLocks noChangeAspect="1"/>
          </p:cNvGraphicFramePr>
          <p:nvPr>
            <p:extLst>
              <p:ext uri="{D42A27DB-BD31-4B8C-83A1-F6EECF244321}">
                <p14:modId xmlns:p14="http://schemas.microsoft.com/office/powerpoint/2010/main" val="2782344017"/>
              </p:ext>
            </p:extLst>
          </p:nvPr>
        </p:nvGraphicFramePr>
        <p:xfrm>
          <a:off x="219043" y="2789673"/>
          <a:ext cx="2718346" cy="1984000"/>
        </p:xfrm>
        <a:graphic>
          <a:graphicData uri="http://schemas.openxmlformats.org/presentationml/2006/ole">
            <mc:AlternateContent xmlns:mc="http://schemas.openxmlformats.org/markup-compatibility/2006">
              <mc:Choice xmlns:v="urn:schemas-microsoft-com:vml" Requires="v">
                <p:oleObj spid="_x0000_s29720" name="Prism 6" r:id="rId13" imgW="3409045" imgH="2486864" progId="Prism6.Document">
                  <p:embed/>
                </p:oleObj>
              </mc:Choice>
              <mc:Fallback>
                <p:oleObj name="Prism 6" r:id="rId13" imgW="3409045" imgH="2486864" progId="Prism6.Document">
                  <p:embed/>
                  <p:pic>
                    <p:nvPicPr>
                      <p:cNvPr id="0" name=""/>
                      <p:cNvPicPr/>
                      <p:nvPr/>
                    </p:nvPicPr>
                    <p:blipFill>
                      <a:blip r:embed="rId14"/>
                      <a:stretch>
                        <a:fillRect/>
                      </a:stretch>
                    </p:blipFill>
                    <p:spPr>
                      <a:xfrm>
                        <a:off x="219043" y="2789673"/>
                        <a:ext cx="2718346" cy="1984000"/>
                      </a:xfrm>
                      <a:prstGeom prst="rect">
                        <a:avLst/>
                      </a:prstGeom>
                    </p:spPr>
                  </p:pic>
                </p:oleObj>
              </mc:Fallback>
            </mc:AlternateContent>
          </a:graphicData>
        </a:graphic>
      </p:graphicFrame>
      <p:sp>
        <p:nvSpPr>
          <p:cNvPr id="22" name="Rectangle 21"/>
          <p:cNvSpPr/>
          <p:nvPr/>
        </p:nvSpPr>
        <p:spPr>
          <a:xfrm>
            <a:off x="25144" y="7048909"/>
            <a:ext cx="6840568" cy="2543132"/>
          </a:xfrm>
          <a:prstGeom prst="rect">
            <a:avLst/>
          </a:prstGeom>
        </p:spPr>
        <p:txBody>
          <a:bodyPr wrap="square">
            <a:spAutoFit/>
          </a:bodyPr>
          <a:lstStyle/>
          <a:p>
            <a:pPr algn="just">
              <a:lnSpc>
                <a:spcPct val="150000"/>
              </a:lnSpc>
              <a:spcAft>
                <a:spcPts val="0"/>
              </a:spcAft>
            </a:pPr>
            <a:r>
              <a:rPr lang="en-GB" sz="1200" b="1" dirty="0">
                <a:latin typeface="Calibri" panose="020F0502020204030204" pitchFamily="34" charset="0"/>
                <a:ea typeface="Calibri" panose="020F0502020204030204" pitchFamily="34" charset="0"/>
                <a:cs typeface="Times New Roman" panose="02020603050405020304" pitchFamily="18" charset="0"/>
              </a:rPr>
              <a:t>Figure 4: </a:t>
            </a:r>
            <a:r>
              <a:rPr lang="en-GB" sz="1200" b="1" dirty="0" err="1" smtClean="0">
                <a:latin typeface="Calibri" panose="020F0502020204030204" pitchFamily="34" charset="0"/>
                <a:ea typeface="Calibri" panose="020F0502020204030204" pitchFamily="34" charset="0"/>
                <a:cs typeface="Times New Roman" panose="02020603050405020304" pitchFamily="18" charset="0"/>
              </a:rPr>
              <a:t>AhR</a:t>
            </a:r>
            <a:r>
              <a:rPr lang="en-GB" sz="1200" b="1" dirty="0" smtClean="0">
                <a:latin typeface="Calibri" panose="020F0502020204030204" pitchFamily="34" charset="0"/>
                <a:ea typeface="Calibri" panose="020F0502020204030204" pitchFamily="34" charset="0"/>
                <a:cs typeface="Times New Roman" panose="02020603050405020304" pitchFamily="18" charset="0"/>
              </a:rPr>
              <a:t> activity and t</a:t>
            </a:r>
            <a:r>
              <a:rPr lang="en-US" sz="1200" b="1" dirty="0" err="1" smtClean="0">
                <a:latin typeface="Calibri" panose="020F0502020204030204" pitchFamily="34" charset="0"/>
                <a:ea typeface="Calibri" panose="020F0502020204030204" pitchFamily="34" charset="0"/>
                <a:cs typeface="Times New Roman" panose="02020603050405020304" pitchFamily="18" charset="0"/>
              </a:rPr>
              <a:t>ryptophan</a:t>
            </a:r>
            <a:r>
              <a:rPr lang="en-US" sz="1200" b="1" dirty="0" smtClean="0">
                <a:latin typeface="Calibri" panose="020F0502020204030204" pitchFamily="34" charset="0"/>
                <a:ea typeface="Calibri" panose="020F0502020204030204" pitchFamily="34" charset="0"/>
                <a:cs typeface="Times New Roman" panose="02020603050405020304" pitchFamily="18" charset="0"/>
              </a:rPr>
              <a:t> </a:t>
            </a:r>
            <a:r>
              <a:rPr lang="en-US" sz="1200" b="1" dirty="0">
                <a:latin typeface="Calibri" panose="020F0502020204030204" pitchFamily="34" charset="0"/>
                <a:ea typeface="Calibri" panose="020F0502020204030204" pitchFamily="34" charset="0"/>
                <a:cs typeface="Times New Roman" panose="02020603050405020304" pitchFamily="18" charset="0"/>
              </a:rPr>
              <a:t>metabolic pathways are modified </a:t>
            </a:r>
            <a:r>
              <a:rPr lang="fr-FR" sz="1200" b="1" dirty="0" smtClean="0">
                <a:latin typeface="Calibri" panose="020F0502020204030204" pitchFamily="34" charset="0"/>
                <a:ea typeface="Calibri" panose="020F0502020204030204" pitchFamily="34" charset="0"/>
                <a:cs typeface="Times New Roman" panose="02020603050405020304" pitchFamily="18" charset="0"/>
              </a:rPr>
              <a:t>in post-</a:t>
            </a:r>
            <a:r>
              <a:rPr lang="fr-FR" sz="1200" b="1" dirty="0" err="1" smtClean="0">
                <a:latin typeface="Calibri" panose="020F0502020204030204" pitchFamily="34" charset="0"/>
                <a:ea typeface="Calibri" panose="020F0502020204030204" pitchFamily="34" charset="0"/>
                <a:cs typeface="Times New Roman" panose="02020603050405020304" pitchFamily="18" charset="0"/>
              </a:rPr>
              <a:t>infectious</a:t>
            </a:r>
            <a:r>
              <a:rPr lang="fr-FR" sz="1200" b="1" dirty="0" smtClean="0">
                <a:latin typeface="Calibri" panose="020F0502020204030204" pitchFamily="34" charset="0"/>
                <a:ea typeface="Calibri" panose="020F0502020204030204" pitchFamily="34" charset="0"/>
                <a:cs typeface="Times New Roman" panose="02020603050405020304" pitchFamily="18" charset="0"/>
              </a:rPr>
              <a:t> phase.</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1200" dirty="0">
                <a:latin typeface="Calibri" panose="020F0502020204030204" pitchFamily="34" charset="0"/>
                <a:ea typeface="Calibri" panose="020F0502020204030204" pitchFamily="34" charset="0"/>
                <a:cs typeface="Times New Roman" panose="02020603050405020304" pitchFamily="18" charset="0"/>
              </a:rPr>
              <a:t>Tryptophan and its catabolites levels were measured by liquid chromatography coupled with high resolution mass spectrometry in three different compartments of control and infected mice after the clearance of the pathogen (24 DPI) (n=8 per group).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Fecal </a:t>
            </a:r>
            <a:r>
              <a:rPr lang="en-US" sz="1200" dirty="0" err="1">
                <a:latin typeface="Calibri" panose="020F0502020204030204" pitchFamily="34" charset="0"/>
                <a:ea typeface="Calibri" panose="020F0502020204030204" pitchFamily="34" charset="0"/>
                <a:cs typeface="Times New Roman" panose="02020603050405020304" pitchFamily="18" charset="0"/>
              </a:rPr>
              <a:t>AhR</a:t>
            </a:r>
            <a:r>
              <a:rPr lang="en-US" sz="1200" dirty="0">
                <a:latin typeface="Calibri" panose="020F0502020204030204" pitchFamily="34" charset="0"/>
                <a:ea typeface="Calibri" panose="020F0502020204030204" pitchFamily="34" charset="0"/>
                <a:cs typeface="Times New Roman" panose="02020603050405020304" pitchFamily="18" charset="0"/>
              </a:rPr>
              <a:t> activity, which reveal the amount of </a:t>
            </a:r>
            <a:r>
              <a:rPr lang="en-US" sz="1200" dirty="0" err="1">
                <a:latin typeface="Calibri" panose="020F0502020204030204" pitchFamily="34" charset="0"/>
                <a:ea typeface="Calibri" panose="020F0502020204030204" pitchFamily="34" charset="0"/>
                <a:cs typeface="Times New Roman" panose="02020603050405020304" pitchFamily="18" charset="0"/>
              </a:rPr>
              <a:t>AhR</a:t>
            </a:r>
            <a:r>
              <a:rPr lang="en-US" sz="1200" dirty="0">
                <a:latin typeface="Calibri" panose="020F0502020204030204" pitchFamily="34" charset="0"/>
                <a:ea typeface="Calibri" panose="020F0502020204030204" pitchFamily="34" charset="0"/>
                <a:cs typeface="Times New Roman" panose="02020603050405020304" pitchFamily="18" charset="0"/>
              </a:rPr>
              <a:t> ligands, was assessed in feces using </a:t>
            </a:r>
            <a:r>
              <a:rPr lang="en-US" sz="1200" dirty="0" smtClean="0">
                <a:latin typeface="Calibri" panose="020F0502020204030204" pitchFamily="34" charset="0"/>
                <a:ea typeface="Calibri" panose="020F0502020204030204" pitchFamily="34" charset="0"/>
                <a:cs typeface="Times New Roman" panose="02020603050405020304" pitchFamily="18" charset="0"/>
              </a:rPr>
              <a:t>HepG2-Lucia</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err="1">
                <a:latin typeface="Calibri" panose="020F0502020204030204" pitchFamily="34" charset="0"/>
                <a:ea typeface="Calibri" panose="020F0502020204030204" pitchFamily="34" charset="0"/>
                <a:cs typeface="Times New Roman" panose="02020603050405020304" pitchFamily="18" charset="0"/>
              </a:rPr>
              <a:t>AhR</a:t>
            </a:r>
            <a:r>
              <a:rPr lang="en-US" sz="1200" dirty="0">
                <a:latin typeface="Calibri" panose="020F0502020204030204" pitchFamily="34" charset="0"/>
                <a:ea typeface="Calibri" panose="020F0502020204030204" pitchFamily="34" charset="0"/>
                <a:cs typeface="Times New Roman" panose="02020603050405020304" pitchFamily="18" charset="0"/>
              </a:rPr>
              <a:t> reporter </a:t>
            </a:r>
            <a:r>
              <a:rPr lang="en-US" sz="1200" dirty="0" smtClean="0">
                <a:latin typeface="Calibri" panose="020F0502020204030204" pitchFamily="34" charset="0"/>
                <a:ea typeface="Calibri" panose="020F0502020204030204" pitchFamily="34" charset="0"/>
                <a:cs typeface="Times New Roman" panose="02020603050405020304" pitchFamily="18" charset="0"/>
              </a:rPr>
              <a:t>cells. </a:t>
            </a:r>
            <a:r>
              <a:rPr lang="en-US" sz="12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Results were normalized on the basis of negative luciferase activity of the control, cytotoxicity measurement and feces weight. </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b="1" dirty="0">
                <a:latin typeface="Calibri" panose="020F0502020204030204" pitchFamily="34" charset="0"/>
                <a:ea typeface="Calibri" panose="020F0502020204030204" pitchFamily="34" charset="0"/>
                <a:cs typeface="Times New Roman" panose="02020603050405020304" pitchFamily="18" charset="0"/>
              </a:rPr>
              <a:t>B</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Indole pathway metabolites </a:t>
            </a:r>
            <a:r>
              <a:rPr lang="en-US" sz="1200" dirty="0" smtClean="0">
                <a:latin typeface="Calibri" panose="020F0502020204030204" pitchFamily="34" charset="0"/>
                <a:ea typeface="Calibri" panose="020F0502020204030204" pitchFamily="34" charset="0"/>
                <a:cs typeface="Times New Roman" panose="02020603050405020304" pitchFamily="18" charset="0"/>
              </a:rPr>
              <a:t>were </a:t>
            </a:r>
            <a:r>
              <a:rPr lang="en-US" sz="1200" dirty="0">
                <a:latin typeface="Calibri" panose="020F0502020204030204" pitchFamily="34" charset="0"/>
                <a:ea typeface="Calibri" panose="020F0502020204030204" pitchFamily="34" charset="0"/>
                <a:cs typeface="Times New Roman" panose="02020603050405020304" pitchFamily="18" charset="0"/>
              </a:rPr>
              <a:t>quantified in the serum, feces and caecum</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b="1" dirty="0" smtClean="0">
                <a:latin typeface="Calibri" panose="020F0502020204030204" pitchFamily="34" charset="0"/>
                <a:ea typeface="Calibri" panose="020F0502020204030204" pitchFamily="34" charset="0"/>
                <a:cs typeface="Times New Roman" panose="02020603050405020304" pitchFamily="18" charset="0"/>
              </a:rPr>
              <a:t>C</a:t>
            </a:r>
            <a:r>
              <a:rPr lang="en-US" sz="1200" dirty="0" smtClean="0">
                <a:latin typeface="Calibri" panose="020F0502020204030204" pitchFamily="34" charset="0"/>
                <a:ea typeface="Calibri" panose="020F0502020204030204" pitchFamily="34" charset="0"/>
                <a:cs typeface="Times New Roman" panose="02020603050405020304" pitchFamily="18" charset="0"/>
              </a:rPr>
              <a:t>) Tryptophol was quantified in feces and caecum. (</a:t>
            </a:r>
            <a:r>
              <a:rPr lang="en-US" sz="1200" b="1" dirty="0" smtClean="0">
                <a:latin typeface="Calibri" panose="020F0502020204030204" pitchFamily="34" charset="0"/>
                <a:ea typeface="Calibri" panose="020F0502020204030204" pitchFamily="34" charset="0"/>
                <a:cs typeface="Times New Roman" panose="02020603050405020304" pitchFamily="18" charset="0"/>
              </a:rPr>
              <a:t>D</a:t>
            </a:r>
            <a:r>
              <a:rPr lang="en-US" sz="1200" dirty="0" smtClean="0">
                <a:latin typeface="Calibri" panose="020F0502020204030204" pitchFamily="34" charset="0"/>
                <a:ea typeface="Calibri" panose="020F0502020204030204" pitchFamily="34" charset="0"/>
                <a:cs typeface="Times New Roman" panose="02020603050405020304" pitchFamily="18" charset="0"/>
              </a:rPr>
              <a:t>) Dose-effect of tryptophol on </a:t>
            </a:r>
            <a:r>
              <a:rPr lang="en-US" sz="1200" dirty="0" err="1" smtClean="0">
                <a:latin typeface="Calibri" panose="020F0502020204030204" pitchFamily="34" charset="0"/>
                <a:ea typeface="Calibri" panose="020F0502020204030204" pitchFamily="34" charset="0"/>
                <a:cs typeface="Times New Roman" panose="02020603050405020304" pitchFamily="18" charset="0"/>
              </a:rPr>
              <a:t>AhR</a:t>
            </a:r>
            <a:r>
              <a:rPr lang="en-US" sz="1200" dirty="0" smtClean="0">
                <a:latin typeface="Calibri" panose="020F0502020204030204" pitchFamily="34" charset="0"/>
                <a:ea typeface="Calibri" panose="020F0502020204030204" pitchFamily="34" charset="0"/>
                <a:cs typeface="Times New Roman" panose="02020603050405020304" pitchFamily="18" charset="0"/>
              </a:rPr>
              <a:t> activity was assessed. (</a:t>
            </a:r>
            <a:r>
              <a:rPr lang="en-US" sz="1200" b="1" dirty="0" smtClean="0">
                <a:latin typeface="Calibri" panose="020F0502020204030204" pitchFamily="34" charset="0"/>
                <a:ea typeface="Calibri" panose="020F0502020204030204" pitchFamily="34" charset="0"/>
                <a:cs typeface="Times New Roman" panose="02020603050405020304" pitchFamily="18" charset="0"/>
              </a:rPr>
              <a:t>E</a:t>
            </a:r>
            <a:r>
              <a:rPr lang="en-US" sz="1200" dirty="0" smtClean="0">
                <a:latin typeface="Calibri" panose="020F0502020204030204" pitchFamily="34" charset="0"/>
                <a:ea typeface="Calibri" panose="020F0502020204030204" pitchFamily="34" charset="0"/>
                <a:cs typeface="Times New Roman" panose="02020603050405020304" pitchFamily="18" charset="0"/>
              </a:rPr>
              <a:t>) Kynurenine </a:t>
            </a:r>
            <a:r>
              <a:rPr lang="en-US" sz="1200" dirty="0">
                <a:latin typeface="Calibri" panose="020F0502020204030204" pitchFamily="34" charset="0"/>
                <a:ea typeface="Calibri" panose="020F0502020204030204" pitchFamily="34" charset="0"/>
                <a:cs typeface="Times New Roman" panose="02020603050405020304" pitchFamily="18" charset="0"/>
              </a:rPr>
              <a:t>pathway </a:t>
            </a:r>
            <a:r>
              <a:rPr lang="en-US" sz="1200" dirty="0" smtClean="0">
                <a:latin typeface="Calibri" panose="020F0502020204030204" pitchFamily="34" charset="0"/>
                <a:ea typeface="Calibri" panose="020F0502020204030204" pitchFamily="34" charset="0"/>
                <a:cs typeface="Times New Roman" panose="02020603050405020304" pitchFamily="18" charset="0"/>
              </a:rPr>
              <a:t>metabolites were </a:t>
            </a:r>
            <a:r>
              <a:rPr lang="en-US" sz="1200" dirty="0">
                <a:latin typeface="Calibri" panose="020F0502020204030204" pitchFamily="34" charset="0"/>
                <a:ea typeface="Calibri" panose="020F0502020204030204" pitchFamily="34" charset="0"/>
                <a:cs typeface="Times New Roman" panose="02020603050405020304" pitchFamily="18" charset="0"/>
              </a:rPr>
              <a:t>quantified in serum, feces and caecum. </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b="1" dirty="0">
                <a:latin typeface="Calibri" panose="020F0502020204030204" pitchFamily="34" charset="0"/>
                <a:ea typeface="Calibri" panose="020F0502020204030204" pitchFamily="34" charset="0"/>
                <a:cs typeface="Times New Roman" panose="02020603050405020304" pitchFamily="18" charset="0"/>
              </a:rPr>
              <a:t>F</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Kynurenine/tryptophan ratio in </a:t>
            </a:r>
            <a:r>
              <a:rPr lang="en-US" sz="1200" dirty="0" smtClean="0">
                <a:latin typeface="Calibri" panose="020F0502020204030204" pitchFamily="34" charset="0"/>
                <a:ea typeface="Calibri" panose="020F0502020204030204" pitchFamily="34" charset="0"/>
                <a:cs typeface="Times New Roman" panose="02020603050405020304" pitchFamily="18" charset="0"/>
              </a:rPr>
              <a:t>serum, feces and caecum was </a:t>
            </a:r>
            <a:r>
              <a:rPr lang="en-US" sz="1200" dirty="0">
                <a:latin typeface="Calibri" panose="020F0502020204030204" pitchFamily="34" charset="0"/>
                <a:ea typeface="Calibri" panose="020F0502020204030204" pitchFamily="34" charset="0"/>
                <a:cs typeface="Times New Roman" panose="02020603050405020304" pitchFamily="18" charset="0"/>
              </a:rPr>
              <a:t>evaluated for each group. </a:t>
            </a:r>
            <a:r>
              <a:rPr lang="en-GB" sz="1200" dirty="0" smtClean="0">
                <a:latin typeface="Calibri" panose="020F0502020204030204" pitchFamily="34" charset="0"/>
                <a:ea typeface="Calibri" panose="020F0502020204030204" pitchFamily="34" charset="0"/>
                <a:cs typeface="Times New Roman" panose="02020603050405020304" pitchFamily="18" charset="0"/>
              </a:rPr>
              <a:t>White </a:t>
            </a:r>
            <a:r>
              <a:rPr lang="en-GB" sz="1200" dirty="0">
                <a:latin typeface="Calibri" panose="020F0502020204030204" pitchFamily="34" charset="0"/>
                <a:ea typeface="Calibri" panose="020F0502020204030204" pitchFamily="34" charset="0"/>
                <a:cs typeface="Times New Roman" panose="02020603050405020304" pitchFamily="18" charset="0"/>
              </a:rPr>
              <a:t>circles represent control mice while black circles represent infected mice. Data are presented as mean ± SEM and each plot represent a mouse. </a:t>
            </a:r>
            <a:r>
              <a:rPr lang="en-GB" sz="1200" dirty="0" smtClean="0">
                <a:latin typeface="Calibri" panose="020F0502020204030204" pitchFamily="34" charset="0"/>
                <a:ea typeface="Calibri" panose="020F0502020204030204" pitchFamily="34" charset="0"/>
                <a:cs typeface="Times New Roman" panose="02020603050405020304" pitchFamily="18" charset="0"/>
              </a:rPr>
              <a:t>* p&lt;0.05 ; ** p&lt;0.01.</a:t>
            </a:r>
            <a:endParaRPr lang="fr-FR" sz="1200" dirty="0">
              <a:effectLst/>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7633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9358" y="4910704"/>
            <a:ext cx="6876000" cy="2228984"/>
          </a:xfrm>
          <a:prstGeom prst="rect">
            <a:avLst/>
          </a:prstGeom>
          <a:solidFill>
            <a:schemeClr val="bg1">
              <a:lumMod val="9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p:cNvSpPr/>
          <p:nvPr/>
        </p:nvSpPr>
        <p:spPr>
          <a:xfrm>
            <a:off x="-20470" y="2452807"/>
            <a:ext cx="6876000" cy="2458322"/>
          </a:xfrm>
          <a:prstGeom prst="rect">
            <a:avLst/>
          </a:prstGeom>
          <a:solidFill>
            <a:srgbClr val="E3E7ED">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0" y="-1"/>
            <a:ext cx="6876000" cy="2456416"/>
          </a:xfrm>
          <a:prstGeom prst="rect">
            <a:avLst/>
          </a:prstGeom>
          <a:solidFill>
            <a:srgbClr val="F4E9F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8"/>
          <p:cNvSpPr txBox="1"/>
          <p:nvPr/>
        </p:nvSpPr>
        <p:spPr>
          <a:xfrm>
            <a:off x="2207995" y="20819"/>
            <a:ext cx="285655"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4" name="ZoneTexte 19"/>
          <p:cNvSpPr txBox="1"/>
          <p:nvPr/>
        </p:nvSpPr>
        <p:spPr>
          <a:xfrm>
            <a:off x="4365126" y="6425"/>
            <a:ext cx="279244" cy="415498"/>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5" name="ZoneTexte 24"/>
          <p:cNvSpPr txBox="1"/>
          <p:nvPr/>
        </p:nvSpPr>
        <p:spPr>
          <a:xfrm>
            <a:off x="108079" y="2487246"/>
            <a:ext cx="298480"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6" name="ZoneTexte 25"/>
          <p:cNvSpPr txBox="1"/>
          <p:nvPr/>
        </p:nvSpPr>
        <p:spPr>
          <a:xfrm>
            <a:off x="2230233" y="2487898"/>
            <a:ext cx="272832"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7" name="ZoneTexte 26"/>
          <p:cNvSpPr txBox="1"/>
          <p:nvPr/>
        </p:nvSpPr>
        <p:spPr>
          <a:xfrm>
            <a:off x="2207828" y="4881780"/>
            <a:ext cx="296876" cy="415498"/>
          </a:xfrm>
          <a:prstGeom prst="rect">
            <a:avLst/>
          </a:prstGeom>
          <a:noFill/>
        </p:spPr>
        <p:txBody>
          <a:bodyPr wrap="non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H</a:t>
            </a:r>
          </a:p>
        </p:txBody>
      </p:sp>
      <p:sp>
        <p:nvSpPr>
          <p:cNvPr id="18" name="ZoneTexte 24"/>
          <p:cNvSpPr txBox="1"/>
          <p:nvPr/>
        </p:nvSpPr>
        <p:spPr>
          <a:xfrm>
            <a:off x="65280" y="4870012"/>
            <a:ext cx="250140" cy="415498"/>
          </a:xfrm>
          <a:prstGeom prst="rect">
            <a:avLst/>
          </a:prstGeom>
          <a:noFill/>
        </p:spPr>
        <p:txBody>
          <a:bodyPr wrap="squar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G</a:t>
            </a:r>
          </a:p>
        </p:txBody>
      </p:sp>
      <p:graphicFrame>
        <p:nvGraphicFramePr>
          <p:cNvPr id="20" name="Objet 19"/>
          <p:cNvGraphicFramePr>
            <a:graphicFrameLocks noChangeAspect="1"/>
          </p:cNvGraphicFramePr>
          <p:nvPr>
            <p:extLst>
              <p:ext uri="{D42A27DB-BD31-4B8C-83A1-F6EECF244321}">
                <p14:modId xmlns:p14="http://schemas.microsoft.com/office/powerpoint/2010/main" val="941318870"/>
              </p:ext>
            </p:extLst>
          </p:nvPr>
        </p:nvGraphicFramePr>
        <p:xfrm>
          <a:off x="168466" y="5016709"/>
          <a:ext cx="2106207" cy="2214729"/>
        </p:xfrm>
        <a:graphic>
          <a:graphicData uri="http://schemas.openxmlformats.org/presentationml/2006/ole">
            <mc:AlternateContent xmlns:mc="http://schemas.openxmlformats.org/markup-compatibility/2006">
              <mc:Choice xmlns:v="urn:schemas-microsoft-com:vml" Requires="v">
                <p:oleObj spid="_x0000_s31772" name="Prism 6" r:id="rId3" imgW="3018658" imgH="3174398" progId="Prism6.Document">
                  <p:embed/>
                </p:oleObj>
              </mc:Choice>
              <mc:Fallback>
                <p:oleObj name="Prism 6" r:id="rId3" imgW="3018658" imgH="3174398" progId="Prism6.Document">
                  <p:embed/>
                  <p:pic>
                    <p:nvPicPr>
                      <p:cNvPr id="20" name="Objet 19"/>
                      <p:cNvPicPr/>
                      <p:nvPr/>
                    </p:nvPicPr>
                    <p:blipFill>
                      <a:blip r:embed="rId4"/>
                      <a:stretch>
                        <a:fillRect/>
                      </a:stretch>
                    </p:blipFill>
                    <p:spPr>
                      <a:xfrm>
                        <a:off x="168466" y="5016709"/>
                        <a:ext cx="2106207" cy="2214729"/>
                      </a:xfrm>
                      <a:prstGeom prst="rect">
                        <a:avLst/>
                      </a:prstGeom>
                    </p:spPr>
                  </p:pic>
                </p:oleObj>
              </mc:Fallback>
            </mc:AlternateContent>
          </a:graphicData>
        </a:graphic>
      </p:graphicFrame>
      <p:sp>
        <p:nvSpPr>
          <p:cNvPr id="21" name="ZoneTexte 24"/>
          <p:cNvSpPr txBox="1"/>
          <p:nvPr/>
        </p:nvSpPr>
        <p:spPr>
          <a:xfrm>
            <a:off x="4514673" y="2492823"/>
            <a:ext cx="250140" cy="382092"/>
          </a:xfrm>
          <a:prstGeom prst="rect">
            <a:avLst/>
          </a:prstGeom>
          <a:noFill/>
        </p:spPr>
        <p:txBody>
          <a:bodyPr wrap="square" rtlCol="0">
            <a:spAutoFit/>
          </a:bodyPr>
          <a:lstStyle/>
          <a:p>
            <a:pPr algn="just">
              <a:lnSpc>
                <a:spcPct val="150000"/>
              </a:lnSpc>
              <a:spcAft>
                <a:spcPts val="1200"/>
              </a:spcAft>
            </a:pPr>
            <a:r>
              <a:rPr lang="fr-FR" sz="1400" b="1" dirty="0">
                <a:ea typeface="Calibri" panose="020F0502020204030204" pitchFamily="34" charset="0"/>
                <a:cs typeface="Times New Roman" panose="02020603050405020304" pitchFamily="18" charset="0"/>
              </a:rPr>
              <a:t>F</a:t>
            </a:r>
            <a:endParaRPr lang="fr-FR" sz="1400" b="1" dirty="0">
              <a:effectLst/>
              <a:ea typeface="Calibri" panose="020F0502020204030204" pitchFamily="34" charset="0"/>
              <a:cs typeface="Times New Roman" panose="02020603050405020304" pitchFamily="18" charset="0"/>
            </a:endParaRPr>
          </a:p>
        </p:txBody>
      </p:sp>
      <p:sp>
        <p:nvSpPr>
          <p:cNvPr id="22" name="ZoneTexte 19"/>
          <p:cNvSpPr txBox="1"/>
          <p:nvPr/>
        </p:nvSpPr>
        <p:spPr>
          <a:xfrm>
            <a:off x="93649" y="34599"/>
            <a:ext cx="293670" cy="415498"/>
          </a:xfrm>
          <a:prstGeom prst="rect">
            <a:avLst/>
          </a:prstGeom>
          <a:noFill/>
        </p:spPr>
        <p:txBody>
          <a:bodyPr wrap="non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A</a:t>
            </a:r>
          </a:p>
        </p:txBody>
      </p:sp>
      <p:sp>
        <p:nvSpPr>
          <p:cNvPr id="23" name="Rectangle 22"/>
          <p:cNvSpPr/>
          <p:nvPr/>
        </p:nvSpPr>
        <p:spPr>
          <a:xfrm>
            <a:off x="0" y="7102861"/>
            <a:ext cx="6858000" cy="2677656"/>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Aft>
                <a:spcPts val="0"/>
              </a:spcAft>
            </a:pPr>
            <a:r>
              <a:rPr lang="en-US" sz="1200" b="1" dirty="0">
                <a:latin typeface="Calibri" panose="020F0502020204030204" pitchFamily="34" charset="0"/>
                <a:ea typeface="Calibri" panose="020F0502020204030204" pitchFamily="34" charset="0"/>
                <a:cs typeface="Times New Roman" panose="02020603050405020304" pitchFamily="18" charset="0"/>
              </a:rPr>
              <a:t>Figure </a:t>
            </a:r>
            <a:r>
              <a:rPr lang="en-US" sz="1200" b="1" dirty="0" smtClean="0">
                <a:latin typeface="Calibri" panose="020F0502020204030204" pitchFamily="34" charset="0"/>
                <a:ea typeface="Calibri" panose="020F0502020204030204" pitchFamily="34" charset="0"/>
                <a:cs typeface="Times New Roman" panose="02020603050405020304" pitchFamily="18" charset="0"/>
              </a:rPr>
              <a:t>5: </a:t>
            </a:r>
            <a:r>
              <a:rPr lang="en-US" sz="1200" b="1" dirty="0">
                <a:latin typeface="Calibri" panose="020F0502020204030204" pitchFamily="34" charset="0"/>
                <a:ea typeface="Calibri" panose="020F0502020204030204" pitchFamily="34" charset="0"/>
                <a:cs typeface="Times New Roman" panose="02020603050405020304" pitchFamily="18" charset="0"/>
              </a:rPr>
              <a:t>IL-22 treatment reverses post-infectious anxiety-, cognition-like behaviors and ill-being induced by </a:t>
            </a:r>
            <a:r>
              <a:rPr lang="en-US" sz="1200" b="1" i="1" dirty="0">
                <a:latin typeface="Calibri" panose="020F0502020204030204" pitchFamily="34" charset="0"/>
                <a:ea typeface="Calibri" panose="020F0502020204030204" pitchFamily="34" charset="0"/>
                <a:cs typeface="Times New Roman" panose="02020603050405020304" pitchFamily="18" charset="0"/>
              </a:rPr>
              <a:t>C. </a:t>
            </a:r>
            <a:r>
              <a:rPr lang="en-US" sz="1200" b="1" i="1" dirty="0" err="1">
                <a:latin typeface="Calibri" panose="020F0502020204030204" pitchFamily="34" charset="0"/>
                <a:ea typeface="Calibri" panose="020F0502020204030204" pitchFamily="34" charset="0"/>
                <a:cs typeface="Times New Roman" panose="02020603050405020304" pitchFamily="18" charset="0"/>
              </a:rPr>
              <a:t>rodentium</a:t>
            </a:r>
            <a:r>
              <a:rPr lang="en-US" sz="1200" b="1" dirty="0">
                <a:latin typeface="Calibri" panose="020F0502020204030204" pitchFamily="34" charset="0"/>
                <a:ea typeface="Calibri" panose="020F0502020204030204" pitchFamily="34" charset="0"/>
                <a:cs typeface="Times New Roman" panose="02020603050405020304" pitchFamily="18" charset="0"/>
              </a:rPr>
              <a:t> infection.</a:t>
            </a:r>
          </a:p>
          <a:p>
            <a:pPr algn="just">
              <a:spcAft>
                <a:spcPts val="0"/>
              </a:spcAft>
            </a:pPr>
            <a:r>
              <a:rPr lang="en-US" sz="1200" dirty="0">
                <a:latin typeface="Calibri" panose="020F0502020204030204" pitchFamily="34" charset="0"/>
                <a:ea typeface="Calibri" panose="020F0502020204030204" pitchFamily="34" charset="0"/>
                <a:cs typeface="Times New Roman" panose="02020603050405020304" pitchFamily="18" charset="0"/>
              </a:rPr>
              <a:t>After a treatment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anxiety-related behavior induced by a </a:t>
            </a:r>
            <a:r>
              <a:rPr lang="en-US" sz="1200" i="1" dirty="0">
                <a:latin typeface="Calibri" panose="020F0502020204030204" pitchFamily="34" charset="0"/>
                <a:ea typeface="Calibri" panose="020F0502020204030204" pitchFamily="34" charset="0"/>
                <a:cs typeface="Times New Roman" panose="02020603050405020304" pitchFamily="18" charset="0"/>
              </a:rPr>
              <a:t>C. </a:t>
            </a:r>
            <a:r>
              <a:rPr lang="en-US" sz="1200" i="1" dirty="0" err="1">
                <a:latin typeface="Calibri" panose="020F0502020204030204" pitchFamily="34" charset="0"/>
                <a:ea typeface="Calibri" panose="020F0502020204030204" pitchFamily="34" charset="0"/>
                <a:cs typeface="Times New Roman" panose="02020603050405020304" pitchFamily="18" charset="0"/>
              </a:rPr>
              <a:t>rodentium</a:t>
            </a:r>
            <a:r>
              <a:rPr lang="en-US" sz="1200" i="1"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post-infection were determined by (</a:t>
            </a:r>
            <a:r>
              <a:rPr lang="en-US" sz="1200" b="1" dirty="0">
                <a:latin typeface="Calibri" panose="020F0502020204030204" pitchFamily="34" charset="0"/>
                <a:ea typeface="Calibri" panose="020F0502020204030204" pitchFamily="34" charset="0"/>
                <a:cs typeface="Times New Roman" panose="02020603050405020304" pitchFamily="18" charset="0"/>
              </a:rPr>
              <a:t>A-B</a:t>
            </a:r>
            <a:r>
              <a:rPr lang="en-US" sz="1200" dirty="0">
                <a:latin typeface="Calibri" panose="020F0502020204030204" pitchFamily="34" charset="0"/>
                <a:ea typeface="Calibri" panose="020F0502020204030204" pitchFamily="34" charset="0"/>
                <a:cs typeface="Times New Roman" panose="02020603050405020304" pitchFamily="18" charset="0"/>
              </a:rPr>
              <a:t>) EPM test at D21 (n=7-8 per group). (</a:t>
            </a:r>
            <a:r>
              <a:rPr lang="en-US" sz="1200" b="1" dirty="0">
                <a:latin typeface="Calibri" panose="020F0502020204030204" pitchFamily="34" charset="0"/>
                <a:ea typeface="Calibri" panose="020F0502020204030204" pitchFamily="34" charset="0"/>
                <a:cs typeface="Times New Roman" panose="02020603050405020304" pitchFamily="18" charset="0"/>
              </a:rPr>
              <a:t>A</a:t>
            </a:r>
            <a:r>
              <a:rPr lang="en-US" sz="1200" dirty="0">
                <a:latin typeface="Calibri" panose="020F0502020204030204" pitchFamily="34" charset="0"/>
                <a:ea typeface="Calibri" panose="020F0502020204030204" pitchFamily="34" charset="0"/>
                <a:cs typeface="Times New Roman" panose="02020603050405020304" pitchFamily="18" charset="0"/>
              </a:rPr>
              <a:t>) Entries frequency and (</a:t>
            </a:r>
            <a:r>
              <a:rPr lang="en-US" sz="1200" b="1" dirty="0">
                <a:latin typeface="Calibri" panose="020F0502020204030204" pitchFamily="34" charset="0"/>
                <a:ea typeface="Calibri" panose="020F0502020204030204" pitchFamily="34" charset="0"/>
                <a:cs typeface="Times New Roman" panose="02020603050405020304" pitchFamily="18" charset="0"/>
              </a:rPr>
              <a:t>B</a:t>
            </a:r>
            <a:r>
              <a:rPr lang="en-US" sz="1200" dirty="0">
                <a:latin typeface="Calibri" panose="020F0502020204030204" pitchFamily="34" charset="0"/>
                <a:ea typeface="Calibri" panose="020F0502020204030204" pitchFamily="34" charset="0"/>
                <a:cs typeface="Times New Roman" panose="02020603050405020304" pitchFamily="18" charset="0"/>
              </a:rPr>
              <a:t>) time spent in open arms (monitoring for 5 minutes). </a:t>
            </a:r>
            <a:r>
              <a:rPr lang="en-US" sz="1200" dirty="0">
                <a:latin typeface="Calibri" panose="020F0502020204030204" pitchFamily="34" charset="0"/>
                <a:ea typeface="Calibri" panose="020F0502020204030204" pitchFamily="34" charset="0"/>
                <a:cs typeface="Arimo" panose="020B0604020202020204" pitchFamily="34" charset="0"/>
              </a:rPr>
              <a:t>(</a:t>
            </a:r>
            <a:r>
              <a:rPr lang="en-US" sz="1200" b="1" dirty="0">
                <a:latin typeface="Calibri" panose="020F0502020204030204" pitchFamily="34" charset="0"/>
                <a:ea typeface="Calibri" panose="020F0502020204030204" pitchFamily="34" charset="0"/>
                <a:cs typeface="Arimo" panose="020B0604020202020204" pitchFamily="34" charset="0"/>
              </a:rPr>
              <a:t>C</a:t>
            </a:r>
            <a:r>
              <a:rPr lang="en-US" sz="1200" dirty="0">
                <a:latin typeface="Calibri" panose="020F0502020204030204" pitchFamily="34" charset="0"/>
                <a:ea typeface="Calibri" panose="020F0502020204030204" pitchFamily="34" charset="0"/>
                <a:cs typeface="Arimo" panose="020B0604020202020204" pitchFamily="34" charset="0"/>
              </a:rPr>
              <a:t>)</a:t>
            </a:r>
            <a:r>
              <a:rPr lang="en-US" sz="1200" dirty="0">
                <a:latin typeface="Calibri" panose="020F0502020204030204" pitchFamily="34" charset="0"/>
                <a:ea typeface="Calibri" panose="020F0502020204030204" pitchFamily="34" charset="0"/>
                <a:cs typeface="Times New Roman" panose="02020603050405020304" pitchFamily="18" charset="0"/>
              </a:rPr>
              <a:t> Number of head dips made on the hole board for 5 minutes were quantified (n=10-12 per group). Cognition-related behaviors analysis were performed using </a:t>
            </a:r>
            <a:r>
              <a:rPr lang="en-US" sz="1200" dirty="0">
                <a:latin typeface="Calibri" panose="020F0502020204030204" pitchFamily="34" charset="0"/>
                <a:ea typeface="Calibri" panose="020F0502020204030204" pitchFamily="34" charset="0"/>
                <a:cs typeface="Arimo" panose="020B0604020202020204" pitchFamily="34" charset="0"/>
              </a:rPr>
              <a:t>(</a:t>
            </a:r>
            <a:r>
              <a:rPr lang="en-US" sz="1200" b="1" dirty="0">
                <a:latin typeface="Calibri" panose="020F0502020204030204" pitchFamily="34" charset="0"/>
                <a:ea typeface="Calibri" panose="020F0502020204030204" pitchFamily="34" charset="0"/>
                <a:cs typeface="Arimo" panose="020B0604020202020204" pitchFamily="34" charset="0"/>
              </a:rPr>
              <a:t>D</a:t>
            </a:r>
            <a:r>
              <a:rPr lang="en-US" sz="1200" dirty="0">
                <a:latin typeface="Calibri" panose="020F0502020204030204" pitchFamily="34" charset="0"/>
                <a:ea typeface="Calibri" panose="020F0502020204030204" pitchFamily="34" charset="0"/>
                <a:cs typeface="Arimo" panose="020B0604020202020204" pitchFamily="34" charset="0"/>
              </a:rPr>
              <a:t>) Y-maze test in which spontaneous alternation were measured for 10 minutes and (</a:t>
            </a:r>
            <a:r>
              <a:rPr lang="en-US" sz="1200" b="1" dirty="0">
                <a:latin typeface="Calibri" panose="020F0502020204030204" pitchFamily="34" charset="0"/>
                <a:ea typeface="Calibri" panose="020F0502020204030204" pitchFamily="34" charset="0"/>
                <a:cs typeface="Arimo" panose="020B0604020202020204" pitchFamily="34" charset="0"/>
              </a:rPr>
              <a:t>E-F</a:t>
            </a:r>
            <a:r>
              <a:rPr lang="en-US" sz="1200" dirty="0">
                <a:latin typeface="Calibri" panose="020F0502020204030204" pitchFamily="34" charset="0"/>
                <a:ea typeface="Calibri" panose="020F0502020204030204" pitchFamily="34" charset="0"/>
                <a:cs typeface="Arimo" panose="020B0604020202020204" pitchFamily="34" charset="0"/>
              </a:rPr>
              <a:t>) time spent exploring the novel object and the relocated object during novel object and relocation tests, respectively. (</a:t>
            </a:r>
            <a:r>
              <a:rPr lang="en-US" sz="1200" b="1" dirty="0" smtClean="0">
                <a:latin typeface="Calibri" panose="020F0502020204030204" pitchFamily="34" charset="0"/>
                <a:ea typeface="Calibri" panose="020F0502020204030204" pitchFamily="34" charset="0"/>
                <a:cs typeface="Arimo" panose="020B0604020202020204" pitchFamily="34" charset="0"/>
              </a:rPr>
              <a:t>G-I</a:t>
            </a:r>
            <a:r>
              <a:rPr lang="en-US" sz="1200" dirty="0" smtClean="0">
                <a:latin typeface="Calibri" panose="020F0502020204030204" pitchFamily="34" charset="0"/>
                <a:ea typeface="Calibri" panose="020F0502020204030204" pitchFamily="34" charset="0"/>
                <a:cs typeface="Arimo" panose="020B0604020202020204" pitchFamily="34" charset="0"/>
              </a:rPr>
              <a:t>) </a:t>
            </a:r>
            <a:r>
              <a:rPr lang="en-US" sz="1200" dirty="0" smtClean="0">
                <a:latin typeface="Calibri" panose="020F0502020204030204" pitchFamily="34" charset="0"/>
                <a:ea typeface="Calibri" panose="020F0502020204030204" pitchFamily="34" charset="0"/>
                <a:cs typeface="Times New Roman" panose="02020603050405020304" pitchFamily="18" charset="0"/>
              </a:rPr>
              <a:t>Mice </a:t>
            </a:r>
            <a:r>
              <a:rPr lang="en-US" sz="1200" dirty="0">
                <a:latin typeface="Calibri" panose="020F0502020204030204" pitchFamily="34" charset="0"/>
                <a:ea typeface="Calibri" panose="020F0502020204030204" pitchFamily="34" charset="0"/>
                <a:cs typeface="Times New Roman" panose="02020603050405020304" pitchFamily="18" charset="0"/>
              </a:rPr>
              <a:t>specific behaviors assessed using </a:t>
            </a:r>
            <a:r>
              <a:rPr lang="en-US" sz="1200" dirty="0" err="1">
                <a:latin typeface="Calibri" panose="020F0502020204030204" pitchFamily="34" charset="0"/>
                <a:ea typeface="Calibri" panose="020F0502020204030204" pitchFamily="34" charset="0"/>
                <a:cs typeface="Arimo" panose="020B0604020202020204" pitchFamily="34" charset="0"/>
              </a:rPr>
              <a:t>PhenoTyper</a:t>
            </a:r>
            <a:r>
              <a:rPr lang="en-US" sz="1200" dirty="0">
                <a:latin typeface="Calibri" panose="020F0502020204030204" pitchFamily="34" charset="0"/>
                <a:ea typeface="Calibri" panose="020F0502020204030204" pitchFamily="34" charset="0"/>
                <a:cs typeface="Arimo" panose="020B0604020202020204" pitchFamily="34" charset="0"/>
              </a:rPr>
              <a:t>® at 23 DPI and recorded for 24 hours </a:t>
            </a:r>
            <a:r>
              <a:rPr lang="en-US" sz="1200" dirty="0">
                <a:latin typeface="Calibri" panose="020F0502020204030204" pitchFamily="34" charset="0"/>
                <a:ea typeface="Calibri" panose="020F0502020204030204" pitchFamily="34" charset="0"/>
                <a:cs typeface="Times New Roman" panose="02020603050405020304" pitchFamily="18" charset="0"/>
              </a:rPr>
              <a:t>(</a:t>
            </a:r>
            <a:r>
              <a:rPr lang="en-US" sz="1200" dirty="0" smtClean="0">
                <a:latin typeface="Calibri" panose="020F0502020204030204" pitchFamily="34" charset="0"/>
                <a:ea typeface="Calibri" panose="020F0502020204030204" pitchFamily="34" charset="0"/>
                <a:cs typeface="Times New Roman" panose="02020603050405020304" pitchFamily="18" charset="0"/>
              </a:rPr>
              <a:t>n=4-8 </a:t>
            </a:r>
            <a:r>
              <a:rPr lang="en-US" sz="1200" dirty="0">
                <a:latin typeface="Calibri" panose="020F0502020204030204" pitchFamily="34" charset="0"/>
                <a:ea typeface="Calibri" panose="020F0502020204030204" pitchFamily="34" charset="0"/>
                <a:cs typeface="Times New Roman" panose="02020603050405020304" pitchFamily="18" charset="0"/>
              </a:rPr>
              <a:t>mice per group)</a:t>
            </a:r>
            <a:r>
              <a:rPr lang="en-US" sz="1200" dirty="0">
                <a:latin typeface="Calibri" panose="020F0502020204030204" pitchFamily="34" charset="0"/>
                <a:ea typeface="Calibri" panose="020F0502020204030204" pitchFamily="34" charset="0"/>
                <a:cs typeface="Arimo" panose="020B0604020202020204" pitchFamily="34" charset="0"/>
              </a:rPr>
              <a:t>. </a:t>
            </a:r>
            <a:r>
              <a:rPr lang="en-US" sz="1200" dirty="0" smtClean="0">
                <a:latin typeface="Calibri" panose="020F0502020204030204" pitchFamily="34" charset="0"/>
                <a:ea typeface="Calibri" panose="020F0502020204030204" pitchFamily="34" charset="0"/>
                <a:cs typeface="Arimo" panose="020B0604020202020204" pitchFamily="34" charset="0"/>
              </a:rPr>
              <a:t>(</a:t>
            </a:r>
            <a:r>
              <a:rPr lang="en-US" sz="1200" b="1" dirty="0" smtClean="0">
                <a:latin typeface="Calibri" panose="020F0502020204030204" pitchFamily="34" charset="0"/>
                <a:ea typeface="Calibri" panose="020F0502020204030204" pitchFamily="34" charset="0"/>
                <a:cs typeface="Arimo" panose="020B0604020202020204" pitchFamily="34" charset="0"/>
              </a:rPr>
              <a:t>G</a:t>
            </a:r>
            <a:r>
              <a:rPr lang="en-US" sz="1200" dirty="0" smtClean="0">
                <a:latin typeface="Calibri" panose="020F0502020204030204" pitchFamily="34" charset="0"/>
                <a:ea typeface="Calibri" panose="020F0502020204030204" pitchFamily="34" charset="0"/>
                <a:cs typeface="Arimo" panose="020B0604020202020204" pitchFamily="34" charset="0"/>
              </a:rPr>
              <a:t>) Time </a:t>
            </a:r>
            <a:r>
              <a:rPr lang="en-US" sz="1200" dirty="0">
                <a:latin typeface="Calibri" panose="020F0502020204030204" pitchFamily="34" charset="0"/>
                <a:ea typeface="Calibri" panose="020F0502020204030204" pitchFamily="34" charset="0"/>
                <a:cs typeface="Arimo" panose="020B0604020202020204" pitchFamily="34" charset="0"/>
              </a:rPr>
              <a:t>spent inside the hidden </a:t>
            </a:r>
            <a:r>
              <a:rPr lang="en-US" sz="1200" dirty="0" smtClean="0">
                <a:latin typeface="Calibri" panose="020F0502020204030204" pitchFamily="34" charset="0"/>
                <a:ea typeface="Calibri" panose="020F0502020204030204" pitchFamily="34" charset="0"/>
                <a:cs typeface="Arimo" panose="020B0604020202020204" pitchFamily="34" charset="0"/>
              </a:rPr>
              <a:t>zone, </a:t>
            </a:r>
            <a:r>
              <a:rPr lang="en-US" sz="1200" dirty="0">
                <a:latin typeface="Calibri" panose="020F0502020204030204" pitchFamily="34" charset="0"/>
                <a:ea typeface="Calibri" panose="020F0502020204030204" pitchFamily="34" charset="0"/>
                <a:cs typeface="Arimo" panose="020B0604020202020204" pitchFamily="34" charset="0"/>
              </a:rPr>
              <a:t>(</a:t>
            </a:r>
            <a:r>
              <a:rPr lang="en-US" sz="1200" b="1" dirty="0">
                <a:latin typeface="Calibri" panose="020F0502020204030204" pitchFamily="34" charset="0"/>
                <a:ea typeface="Calibri" panose="020F0502020204030204" pitchFamily="34" charset="0"/>
                <a:cs typeface="Arimo" panose="020B0604020202020204" pitchFamily="34" charset="0"/>
              </a:rPr>
              <a:t>H</a:t>
            </a:r>
            <a:r>
              <a:rPr lang="en-US" sz="1200" dirty="0">
                <a:latin typeface="Calibri" panose="020F0502020204030204" pitchFamily="34" charset="0"/>
                <a:ea typeface="Calibri" panose="020F0502020204030204" pitchFamily="34" charset="0"/>
                <a:cs typeface="Arimo" panose="020B0604020202020204" pitchFamily="34" charset="0"/>
              </a:rPr>
              <a:t>) </a:t>
            </a:r>
            <a:r>
              <a:rPr lang="en-US" sz="1200" dirty="0" smtClean="0">
                <a:latin typeface="Calibri" panose="020F0502020204030204" pitchFamily="34" charset="0"/>
                <a:ea typeface="Calibri" panose="020F0502020204030204" pitchFamily="34" charset="0"/>
                <a:cs typeface="Arimo" panose="020B0604020202020204" pitchFamily="34" charset="0"/>
              </a:rPr>
              <a:t>distance </a:t>
            </a:r>
            <a:r>
              <a:rPr lang="en-US" sz="1200" dirty="0">
                <a:latin typeface="Calibri" panose="020F0502020204030204" pitchFamily="34" charset="0"/>
                <a:ea typeface="Calibri" panose="020F0502020204030204" pitchFamily="34" charset="0"/>
                <a:cs typeface="Arimo" panose="020B0604020202020204" pitchFamily="34" charset="0"/>
              </a:rPr>
              <a:t>moved and </a:t>
            </a:r>
            <a:r>
              <a:rPr lang="en-US" sz="1200" dirty="0" smtClean="0">
                <a:latin typeface="Calibri" panose="020F0502020204030204" pitchFamily="34" charset="0"/>
                <a:ea typeface="Calibri" panose="020F0502020204030204" pitchFamily="34" charset="0"/>
                <a:cs typeface="Arimo" panose="020B0604020202020204" pitchFamily="34" charset="0"/>
              </a:rPr>
              <a:t>(</a:t>
            </a:r>
            <a:r>
              <a:rPr lang="en-US" sz="1200" b="1" dirty="0" smtClean="0">
                <a:latin typeface="Calibri" panose="020F0502020204030204" pitchFamily="34" charset="0"/>
                <a:ea typeface="Calibri" panose="020F0502020204030204" pitchFamily="34" charset="0"/>
                <a:cs typeface="Arimo" panose="020B0604020202020204" pitchFamily="34" charset="0"/>
              </a:rPr>
              <a:t>I</a:t>
            </a:r>
            <a:r>
              <a:rPr lang="en-US" sz="1200" dirty="0" smtClean="0">
                <a:latin typeface="Calibri" panose="020F0502020204030204" pitchFamily="34" charset="0"/>
                <a:ea typeface="Calibri" panose="020F0502020204030204" pitchFamily="34" charset="0"/>
                <a:cs typeface="Arimo" panose="020B0604020202020204" pitchFamily="34" charset="0"/>
              </a:rPr>
              <a:t>) </a:t>
            </a:r>
            <a:r>
              <a:rPr lang="en-US" sz="1200" dirty="0">
                <a:latin typeface="Calibri" panose="020F0502020204030204" pitchFamily="34" charset="0"/>
                <a:ea typeface="Calibri" panose="020F0502020204030204" pitchFamily="34" charset="0"/>
                <a:cs typeface="Arimo" panose="020B0604020202020204" pitchFamily="34" charset="0"/>
              </a:rPr>
              <a:t>velocity </a:t>
            </a:r>
            <a:r>
              <a:rPr lang="en-US" sz="1200" dirty="0" smtClean="0">
                <a:latin typeface="Calibri" panose="020F0502020204030204" pitchFamily="34" charset="0"/>
                <a:ea typeface="Calibri" panose="020F0502020204030204" pitchFamily="34" charset="0"/>
                <a:cs typeface="Arimo" panose="020B0604020202020204" pitchFamily="34" charset="0"/>
              </a:rPr>
              <a:t>were </a:t>
            </a:r>
            <a:r>
              <a:rPr lang="en-US" sz="1200" dirty="0">
                <a:latin typeface="Calibri" panose="020F0502020204030204" pitchFamily="34" charset="0"/>
                <a:ea typeface="Calibri" panose="020F0502020204030204" pitchFamily="34" charset="0"/>
                <a:cs typeface="Arimo" panose="020B0604020202020204" pitchFamily="34" charset="0"/>
              </a:rPr>
              <a:t>determined during the activity period (12 hours dark period). </a:t>
            </a:r>
            <a:r>
              <a:rPr lang="en-US" sz="1200" dirty="0" smtClean="0">
                <a:latin typeface="Calibri" panose="020F0502020204030204" pitchFamily="34" charset="0"/>
                <a:ea typeface="Calibri" panose="020F0502020204030204" pitchFamily="34" charset="0"/>
                <a:cs typeface="Times New Roman" panose="02020603050405020304" pitchFamily="18" charset="0"/>
              </a:rPr>
              <a:t>White </a:t>
            </a:r>
            <a:r>
              <a:rPr lang="en-US" sz="1200" dirty="0">
                <a:latin typeface="Calibri" panose="020F0502020204030204" pitchFamily="34" charset="0"/>
                <a:ea typeface="Calibri" panose="020F0502020204030204" pitchFamily="34" charset="0"/>
                <a:cs typeface="Times New Roman" panose="02020603050405020304" pitchFamily="18" charset="0"/>
              </a:rPr>
              <a:t>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light grey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while black squares represent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dark grey squares described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Arimo" panose="020B0604020202020204" pitchFamily="34" charset="0"/>
              </a:rPr>
              <a:t>Data are representative of two independent experiments. *p&lt;0.05 ; **p&lt;0.01 ; ***p&lt;0.001 ****</a:t>
            </a:r>
            <a:r>
              <a:rPr lang="en-US" sz="1200" dirty="0" smtClean="0">
                <a:latin typeface="Calibri" panose="020F0502020204030204" pitchFamily="34" charset="0"/>
                <a:ea typeface="Calibri" panose="020F0502020204030204" pitchFamily="34" charset="0"/>
                <a:cs typeface="Arimo" panose="020B0604020202020204" pitchFamily="34" charset="0"/>
              </a:rPr>
              <a:t>p&lt;0.0001.</a:t>
            </a:r>
            <a:endParaRPr lang="fr-FR" sz="1200" strike="sngStrike" dirty="0">
              <a:effectLst/>
              <a:latin typeface="Cambria" panose="02040503050406030204" pitchFamily="18" charset="0"/>
              <a:ea typeface="Calibri" panose="020F0502020204030204" pitchFamily="34" charset="0"/>
              <a:cs typeface="Times New Roman" panose="02020603050405020304" pitchFamily="18" charset="0"/>
            </a:endParaRPr>
          </a:p>
        </p:txBody>
      </p:sp>
      <p:graphicFrame>
        <p:nvGraphicFramePr>
          <p:cNvPr id="24" name="Objet 23"/>
          <p:cNvGraphicFramePr>
            <a:graphicFrameLocks noChangeAspect="1"/>
          </p:cNvGraphicFramePr>
          <p:nvPr>
            <p:extLst>
              <p:ext uri="{D42A27DB-BD31-4B8C-83A1-F6EECF244321}">
                <p14:modId xmlns:p14="http://schemas.microsoft.com/office/powerpoint/2010/main" val="4277603369"/>
              </p:ext>
            </p:extLst>
          </p:nvPr>
        </p:nvGraphicFramePr>
        <p:xfrm>
          <a:off x="176342" y="97228"/>
          <a:ext cx="2127711" cy="2449940"/>
        </p:xfrm>
        <a:graphic>
          <a:graphicData uri="http://schemas.openxmlformats.org/presentationml/2006/ole">
            <mc:AlternateContent xmlns:mc="http://schemas.openxmlformats.org/markup-compatibility/2006">
              <mc:Choice xmlns:v="urn:schemas-microsoft-com:vml" Requires="v">
                <p:oleObj spid="_x0000_s31773" name="Prism 6" r:id="rId5" imgW="2693815" imgH="3101286" progId="Prism6.Document">
                  <p:embed/>
                </p:oleObj>
              </mc:Choice>
              <mc:Fallback>
                <p:oleObj name="Prism 6" r:id="rId5" imgW="2693815" imgH="3101286" progId="Prism6.Document">
                  <p:embed/>
                  <p:pic>
                    <p:nvPicPr>
                      <p:cNvPr id="24" name="Objet 23"/>
                      <p:cNvPicPr/>
                      <p:nvPr/>
                    </p:nvPicPr>
                    <p:blipFill>
                      <a:blip r:embed="rId6"/>
                      <a:stretch>
                        <a:fillRect/>
                      </a:stretch>
                    </p:blipFill>
                    <p:spPr>
                      <a:xfrm>
                        <a:off x="176342" y="97228"/>
                        <a:ext cx="2127711" cy="2449940"/>
                      </a:xfrm>
                      <a:prstGeom prst="rect">
                        <a:avLst/>
                      </a:prstGeom>
                    </p:spPr>
                  </p:pic>
                </p:oleObj>
              </mc:Fallback>
            </mc:AlternateContent>
          </a:graphicData>
        </a:graphic>
      </p:graphicFrame>
      <p:graphicFrame>
        <p:nvGraphicFramePr>
          <p:cNvPr id="9" name="Objet 8"/>
          <p:cNvGraphicFramePr>
            <a:graphicFrameLocks noChangeAspect="1"/>
          </p:cNvGraphicFramePr>
          <p:nvPr>
            <p:extLst>
              <p:ext uri="{D42A27DB-BD31-4B8C-83A1-F6EECF244321}">
                <p14:modId xmlns:p14="http://schemas.microsoft.com/office/powerpoint/2010/main" val="3751399541"/>
              </p:ext>
            </p:extLst>
          </p:nvPr>
        </p:nvGraphicFramePr>
        <p:xfrm>
          <a:off x="2329221" y="113195"/>
          <a:ext cx="2088775" cy="2417667"/>
        </p:xfrm>
        <a:graphic>
          <a:graphicData uri="http://schemas.openxmlformats.org/presentationml/2006/ole">
            <mc:AlternateContent xmlns:mc="http://schemas.openxmlformats.org/markup-compatibility/2006">
              <mc:Choice xmlns:v="urn:schemas-microsoft-com:vml" Requires="v">
                <p:oleObj spid="_x0000_s31774" name="Prism 6" r:id="rId7" imgW="2671127" imgH="3091922" progId="Prism6.Document">
                  <p:embed/>
                </p:oleObj>
              </mc:Choice>
              <mc:Fallback>
                <p:oleObj name="Prism 6" r:id="rId7" imgW="2671127" imgH="3091922" progId="Prism6.Document">
                  <p:embed/>
                  <p:pic>
                    <p:nvPicPr>
                      <p:cNvPr id="9" name="Objet 8"/>
                      <p:cNvPicPr/>
                      <p:nvPr/>
                    </p:nvPicPr>
                    <p:blipFill>
                      <a:blip r:embed="rId8"/>
                      <a:stretch>
                        <a:fillRect/>
                      </a:stretch>
                    </p:blipFill>
                    <p:spPr>
                      <a:xfrm>
                        <a:off x="2329221" y="113195"/>
                        <a:ext cx="2088775" cy="2417667"/>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3922160312"/>
              </p:ext>
            </p:extLst>
          </p:nvPr>
        </p:nvGraphicFramePr>
        <p:xfrm>
          <a:off x="4442163" y="61767"/>
          <a:ext cx="2060960" cy="2491533"/>
        </p:xfrm>
        <a:graphic>
          <a:graphicData uri="http://schemas.openxmlformats.org/presentationml/2006/ole">
            <mc:AlternateContent xmlns:mc="http://schemas.openxmlformats.org/markup-compatibility/2006">
              <mc:Choice xmlns:v="urn:schemas-microsoft-com:vml" Requires="v">
                <p:oleObj spid="_x0000_s31775" name="Prism 6" r:id="rId9" imgW="2598019" imgH="3140903" progId="Prism6.Document">
                  <p:embed/>
                </p:oleObj>
              </mc:Choice>
              <mc:Fallback>
                <p:oleObj name="Prism 6" r:id="rId9" imgW="2598019" imgH="3140903" progId="Prism6.Document">
                  <p:embed/>
                  <p:pic>
                    <p:nvPicPr>
                      <p:cNvPr id="0" name=""/>
                      <p:cNvPicPr/>
                      <p:nvPr/>
                    </p:nvPicPr>
                    <p:blipFill>
                      <a:blip r:embed="rId10"/>
                      <a:stretch>
                        <a:fillRect/>
                      </a:stretch>
                    </p:blipFill>
                    <p:spPr>
                      <a:xfrm>
                        <a:off x="4442163" y="61767"/>
                        <a:ext cx="2060960" cy="2491533"/>
                      </a:xfrm>
                      <a:prstGeom prst="rect">
                        <a:avLst/>
                      </a:prstGeom>
                    </p:spPr>
                  </p:pic>
                </p:oleObj>
              </mc:Fallback>
            </mc:AlternateContent>
          </a:graphicData>
        </a:graphic>
      </p:graphicFrame>
      <p:graphicFrame>
        <p:nvGraphicFramePr>
          <p:cNvPr id="5" name="Objet 4"/>
          <p:cNvGraphicFramePr>
            <a:graphicFrameLocks noChangeAspect="1"/>
          </p:cNvGraphicFramePr>
          <p:nvPr>
            <p:extLst>
              <p:ext uri="{D42A27DB-BD31-4B8C-83A1-F6EECF244321}">
                <p14:modId xmlns:p14="http://schemas.microsoft.com/office/powerpoint/2010/main" val="2277707531"/>
              </p:ext>
            </p:extLst>
          </p:nvPr>
        </p:nvGraphicFramePr>
        <p:xfrm>
          <a:off x="234973" y="2573290"/>
          <a:ext cx="2004394" cy="2391015"/>
        </p:xfrm>
        <a:graphic>
          <a:graphicData uri="http://schemas.openxmlformats.org/presentationml/2006/ole">
            <mc:AlternateContent xmlns:mc="http://schemas.openxmlformats.org/markup-compatibility/2006">
              <mc:Choice xmlns:v="urn:schemas-microsoft-com:vml" Requires="v">
                <p:oleObj spid="_x0000_s31776" name="Prism 6" r:id="rId11" imgW="2634393" imgH="3140903" progId="Prism6.Document">
                  <p:embed/>
                </p:oleObj>
              </mc:Choice>
              <mc:Fallback>
                <p:oleObj name="Prism 6" r:id="rId11" imgW="2634393" imgH="3140903" progId="Prism6.Document">
                  <p:embed/>
                  <p:pic>
                    <p:nvPicPr>
                      <p:cNvPr id="0" name=""/>
                      <p:cNvPicPr/>
                      <p:nvPr/>
                    </p:nvPicPr>
                    <p:blipFill>
                      <a:blip r:embed="rId12"/>
                      <a:stretch>
                        <a:fillRect/>
                      </a:stretch>
                    </p:blipFill>
                    <p:spPr>
                      <a:xfrm>
                        <a:off x="234973" y="2573290"/>
                        <a:ext cx="2004394" cy="2391015"/>
                      </a:xfrm>
                      <a:prstGeom prst="rect">
                        <a:avLst/>
                      </a:prstGeom>
                    </p:spPr>
                  </p:pic>
                </p:oleObj>
              </mc:Fallback>
            </mc:AlternateContent>
          </a:graphicData>
        </a:graphic>
      </p:graphicFrame>
      <p:sp>
        <p:nvSpPr>
          <p:cNvPr id="2" name="ZoneTexte 1"/>
          <p:cNvSpPr txBox="1"/>
          <p:nvPr/>
        </p:nvSpPr>
        <p:spPr>
          <a:xfrm>
            <a:off x="2417979" y="-28940"/>
            <a:ext cx="2046651" cy="276999"/>
          </a:xfrm>
          <a:prstGeom prst="rect">
            <a:avLst/>
          </a:prstGeom>
          <a:noFill/>
        </p:spPr>
        <p:txBody>
          <a:bodyPr wrap="none" rtlCol="0">
            <a:spAutoFit/>
          </a:bodyPr>
          <a:lstStyle/>
          <a:p>
            <a:r>
              <a:rPr lang="fr-FR" sz="1200" b="1" dirty="0" smtClean="0">
                <a:solidFill>
                  <a:srgbClr val="4C216D"/>
                </a:solidFill>
              </a:rPr>
              <a:t>ANXIETY-RELATED BEHAVIOR</a:t>
            </a:r>
            <a:endParaRPr lang="fr-FR" sz="1200" b="1" dirty="0">
              <a:solidFill>
                <a:srgbClr val="4C216D"/>
              </a:solidFill>
            </a:endParaRPr>
          </a:p>
        </p:txBody>
      </p:sp>
      <p:sp>
        <p:nvSpPr>
          <p:cNvPr id="27" name="ZoneTexte 26"/>
          <p:cNvSpPr txBox="1"/>
          <p:nvPr/>
        </p:nvSpPr>
        <p:spPr>
          <a:xfrm>
            <a:off x="2309843" y="2416746"/>
            <a:ext cx="2242666" cy="276999"/>
          </a:xfrm>
          <a:prstGeom prst="rect">
            <a:avLst/>
          </a:prstGeom>
          <a:noFill/>
        </p:spPr>
        <p:txBody>
          <a:bodyPr wrap="none" rtlCol="0">
            <a:spAutoFit/>
          </a:bodyPr>
          <a:lstStyle/>
          <a:p>
            <a:pPr algn="ctr"/>
            <a:r>
              <a:rPr lang="fr-FR" sz="1200" b="1" dirty="0" smtClean="0">
                <a:solidFill>
                  <a:schemeClr val="tx2">
                    <a:lumMod val="75000"/>
                  </a:schemeClr>
                </a:solidFill>
              </a:rPr>
              <a:t>COGNITION-RELATED BEHAVIOR</a:t>
            </a:r>
            <a:endParaRPr lang="fr-FR" sz="1200" b="1" dirty="0">
              <a:solidFill>
                <a:schemeClr val="tx2">
                  <a:lumMod val="75000"/>
                </a:schemeClr>
              </a:solidFill>
            </a:endParaRPr>
          </a:p>
        </p:txBody>
      </p:sp>
      <p:sp>
        <p:nvSpPr>
          <p:cNvPr id="28" name="ZoneTexte 27"/>
          <p:cNvSpPr txBox="1"/>
          <p:nvPr/>
        </p:nvSpPr>
        <p:spPr>
          <a:xfrm>
            <a:off x="2506101" y="4869128"/>
            <a:ext cx="1856406" cy="276999"/>
          </a:xfrm>
          <a:prstGeom prst="rect">
            <a:avLst/>
          </a:prstGeom>
          <a:noFill/>
        </p:spPr>
        <p:txBody>
          <a:bodyPr wrap="none" rtlCol="0">
            <a:spAutoFit/>
          </a:bodyPr>
          <a:lstStyle/>
          <a:p>
            <a:pPr algn="ctr"/>
            <a:r>
              <a:rPr lang="fr-FR" sz="1200" b="1" dirty="0" smtClean="0">
                <a:solidFill>
                  <a:schemeClr val="bg2">
                    <a:lumMod val="25000"/>
                  </a:schemeClr>
                </a:solidFill>
              </a:rPr>
              <a:t>SPONTANEOUS BEHAVIOR</a:t>
            </a:r>
            <a:endParaRPr lang="fr-FR" sz="1200" b="1" dirty="0">
              <a:solidFill>
                <a:schemeClr val="bg2">
                  <a:lumMod val="25000"/>
                </a:schemeClr>
              </a:solidFill>
            </a:endParaRPr>
          </a:p>
        </p:txBody>
      </p:sp>
      <p:graphicFrame>
        <p:nvGraphicFramePr>
          <p:cNvPr id="29" name="Objet 28"/>
          <p:cNvGraphicFramePr>
            <a:graphicFrameLocks noChangeAspect="1"/>
          </p:cNvGraphicFramePr>
          <p:nvPr>
            <p:extLst>
              <p:ext uri="{D42A27DB-BD31-4B8C-83A1-F6EECF244321}">
                <p14:modId xmlns:p14="http://schemas.microsoft.com/office/powerpoint/2010/main" val="4011101471"/>
              </p:ext>
            </p:extLst>
          </p:nvPr>
        </p:nvGraphicFramePr>
        <p:xfrm>
          <a:off x="4413160" y="2574280"/>
          <a:ext cx="2109507" cy="2391016"/>
        </p:xfrm>
        <a:graphic>
          <a:graphicData uri="http://schemas.openxmlformats.org/presentationml/2006/ole">
            <mc:AlternateContent xmlns:mc="http://schemas.openxmlformats.org/markup-compatibility/2006">
              <mc:Choice xmlns:v="urn:schemas-microsoft-com:vml" Requires="v">
                <p:oleObj spid="_x0000_s31777" name="Prism 6" r:id="rId13" imgW="2771604" imgH="3140903" progId="Prism6.Document">
                  <p:embed/>
                </p:oleObj>
              </mc:Choice>
              <mc:Fallback>
                <p:oleObj name="Prism 6" r:id="rId13" imgW="2771604" imgH="3140903" progId="Prism6.Document">
                  <p:embed/>
                  <p:pic>
                    <p:nvPicPr>
                      <p:cNvPr id="3" name="Objet 2"/>
                      <p:cNvPicPr/>
                      <p:nvPr/>
                    </p:nvPicPr>
                    <p:blipFill>
                      <a:blip r:embed="rId14"/>
                      <a:stretch>
                        <a:fillRect/>
                      </a:stretch>
                    </p:blipFill>
                    <p:spPr>
                      <a:xfrm>
                        <a:off x="4413160" y="2574280"/>
                        <a:ext cx="2109507" cy="2391016"/>
                      </a:xfrm>
                      <a:prstGeom prst="rect">
                        <a:avLst/>
                      </a:prstGeom>
                    </p:spPr>
                  </p:pic>
                </p:oleObj>
              </mc:Fallback>
            </mc:AlternateContent>
          </a:graphicData>
        </a:graphic>
      </p:graphicFrame>
      <p:graphicFrame>
        <p:nvGraphicFramePr>
          <p:cNvPr id="30" name="Objet 29"/>
          <p:cNvGraphicFramePr>
            <a:graphicFrameLocks noChangeAspect="1"/>
          </p:cNvGraphicFramePr>
          <p:nvPr>
            <p:extLst>
              <p:ext uri="{D42A27DB-BD31-4B8C-83A1-F6EECF244321}">
                <p14:modId xmlns:p14="http://schemas.microsoft.com/office/powerpoint/2010/main" val="322730521"/>
              </p:ext>
            </p:extLst>
          </p:nvPr>
        </p:nvGraphicFramePr>
        <p:xfrm>
          <a:off x="2284919" y="2574280"/>
          <a:ext cx="2109507" cy="2391016"/>
        </p:xfrm>
        <a:graphic>
          <a:graphicData uri="http://schemas.openxmlformats.org/presentationml/2006/ole">
            <mc:AlternateContent xmlns:mc="http://schemas.openxmlformats.org/markup-compatibility/2006">
              <mc:Choice xmlns:v="urn:schemas-microsoft-com:vml" Requires="v">
                <p:oleObj spid="_x0000_s31778" name="Prism 6" r:id="rId15" imgW="2771604" imgH="3140903" progId="Prism6.Document">
                  <p:embed/>
                </p:oleObj>
              </mc:Choice>
              <mc:Fallback>
                <p:oleObj name="Prism 6" r:id="rId15" imgW="2771604" imgH="3140903" progId="Prism6.Document">
                  <p:embed/>
                  <p:pic>
                    <p:nvPicPr>
                      <p:cNvPr id="4" name="Objet 3"/>
                      <p:cNvPicPr/>
                      <p:nvPr/>
                    </p:nvPicPr>
                    <p:blipFill>
                      <a:blip r:embed="rId16"/>
                      <a:stretch>
                        <a:fillRect/>
                      </a:stretch>
                    </p:blipFill>
                    <p:spPr>
                      <a:xfrm>
                        <a:off x="2284919" y="2574280"/>
                        <a:ext cx="2109507" cy="2391016"/>
                      </a:xfrm>
                      <a:prstGeom prst="rect">
                        <a:avLst/>
                      </a:prstGeom>
                    </p:spPr>
                  </p:pic>
                </p:oleObj>
              </mc:Fallback>
            </mc:AlternateContent>
          </a:graphicData>
        </a:graphic>
      </p:graphicFrame>
      <p:graphicFrame>
        <p:nvGraphicFramePr>
          <p:cNvPr id="8" name="Objet 7"/>
          <p:cNvGraphicFramePr>
            <a:graphicFrameLocks noChangeAspect="1"/>
          </p:cNvGraphicFramePr>
          <p:nvPr>
            <p:extLst>
              <p:ext uri="{D42A27DB-BD31-4B8C-83A1-F6EECF244321}">
                <p14:modId xmlns:p14="http://schemas.microsoft.com/office/powerpoint/2010/main" val="485328520"/>
              </p:ext>
            </p:extLst>
          </p:nvPr>
        </p:nvGraphicFramePr>
        <p:xfrm>
          <a:off x="2339768" y="5032847"/>
          <a:ext cx="1906053" cy="2167862"/>
        </p:xfrm>
        <a:graphic>
          <a:graphicData uri="http://schemas.openxmlformats.org/presentationml/2006/ole">
            <mc:AlternateContent xmlns:mc="http://schemas.openxmlformats.org/markup-compatibility/2006">
              <mc:Choice xmlns:v="urn:schemas-microsoft-com:vml" Requires="v">
                <p:oleObj spid="_x0000_s31779" name="Prism 6" r:id="rId17" imgW="2762601" imgH="3140903" progId="Prism6.Document">
                  <p:embed/>
                </p:oleObj>
              </mc:Choice>
              <mc:Fallback>
                <p:oleObj name="Prism 6" r:id="rId17" imgW="2762601" imgH="3140903" progId="Prism6.Document">
                  <p:embed/>
                  <p:pic>
                    <p:nvPicPr>
                      <p:cNvPr id="0" name=""/>
                      <p:cNvPicPr/>
                      <p:nvPr/>
                    </p:nvPicPr>
                    <p:blipFill>
                      <a:blip r:embed="rId18"/>
                      <a:stretch>
                        <a:fillRect/>
                      </a:stretch>
                    </p:blipFill>
                    <p:spPr>
                      <a:xfrm>
                        <a:off x="2339768" y="5032847"/>
                        <a:ext cx="1906053" cy="2167862"/>
                      </a:xfrm>
                      <a:prstGeom prst="rect">
                        <a:avLst/>
                      </a:prstGeom>
                    </p:spPr>
                  </p:pic>
                </p:oleObj>
              </mc:Fallback>
            </mc:AlternateContent>
          </a:graphicData>
        </a:graphic>
      </p:graphicFrame>
      <p:graphicFrame>
        <p:nvGraphicFramePr>
          <p:cNvPr id="10" name="Objet 9"/>
          <p:cNvGraphicFramePr>
            <a:graphicFrameLocks noChangeAspect="1"/>
          </p:cNvGraphicFramePr>
          <p:nvPr>
            <p:extLst>
              <p:ext uri="{D42A27DB-BD31-4B8C-83A1-F6EECF244321}">
                <p14:modId xmlns:p14="http://schemas.microsoft.com/office/powerpoint/2010/main" val="3881257503"/>
              </p:ext>
            </p:extLst>
          </p:nvPr>
        </p:nvGraphicFramePr>
        <p:xfrm>
          <a:off x="4573015" y="5010224"/>
          <a:ext cx="1827975" cy="2209872"/>
        </p:xfrm>
        <a:graphic>
          <a:graphicData uri="http://schemas.openxmlformats.org/presentationml/2006/ole">
            <mc:AlternateContent xmlns:mc="http://schemas.openxmlformats.org/markup-compatibility/2006">
              <mc:Choice xmlns:v="urn:schemas-microsoft-com:vml" Requires="v">
                <p:oleObj spid="_x0000_s31780" name="Prism 6" r:id="rId19" imgW="2598019" imgH="3140903" progId="Prism6.Document">
                  <p:embed/>
                </p:oleObj>
              </mc:Choice>
              <mc:Fallback>
                <p:oleObj name="Prism 6" r:id="rId19" imgW="2598019" imgH="3140903" progId="Prism6.Document">
                  <p:embed/>
                  <p:pic>
                    <p:nvPicPr>
                      <p:cNvPr id="0" name=""/>
                      <p:cNvPicPr/>
                      <p:nvPr/>
                    </p:nvPicPr>
                    <p:blipFill>
                      <a:blip r:embed="rId20"/>
                      <a:stretch>
                        <a:fillRect/>
                      </a:stretch>
                    </p:blipFill>
                    <p:spPr>
                      <a:xfrm>
                        <a:off x="4573015" y="5010224"/>
                        <a:ext cx="1827975" cy="2209872"/>
                      </a:xfrm>
                      <a:prstGeom prst="rect">
                        <a:avLst/>
                      </a:prstGeom>
                    </p:spPr>
                  </p:pic>
                </p:oleObj>
              </mc:Fallback>
            </mc:AlternateContent>
          </a:graphicData>
        </a:graphic>
      </p:graphicFrame>
      <p:sp>
        <p:nvSpPr>
          <p:cNvPr id="31" name="ZoneTexte 24"/>
          <p:cNvSpPr txBox="1"/>
          <p:nvPr/>
        </p:nvSpPr>
        <p:spPr>
          <a:xfrm>
            <a:off x="4543187" y="4881780"/>
            <a:ext cx="250140" cy="382092"/>
          </a:xfrm>
          <a:prstGeom prst="rect">
            <a:avLst/>
          </a:prstGeom>
          <a:noFill/>
        </p:spPr>
        <p:txBody>
          <a:bodyPr wrap="square" rtlCol="0">
            <a:spAutoFit/>
          </a:bodyPr>
          <a:lstStyle/>
          <a:p>
            <a:pPr algn="just">
              <a:lnSpc>
                <a:spcPct val="150000"/>
              </a:lnSpc>
              <a:spcAft>
                <a:spcPts val="1200"/>
              </a:spcAft>
            </a:pPr>
            <a:r>
              <a:rPr lang="fr-FR" sz="1400" b="1" dirty="0" smtClean="0">
                <a:effectLst/>
                <a:ea typeface="Calibri" panose="020F0502020204030204" pitchFamily="34" charset="0"/>
                <a:cs typeface="Times New Roman" panose="02020603050405020304" pitchFamily="18" charset="0"/>
              </a:rPr>
              <a:t>I</a:t>
            </a:r>
            <a:endParaRPr lang="fr-FR" sz="1400" b="1"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3806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t 2"/>
          <p:cNvGraphicFramePr>
            <a:graphicFrameLocks noChangeAspect="1"/>
          </p:cNvGraphicFramePr>
          <p:nvPr>
            <p:extLst>
              <p:ext uri="{D42A27DB-BD31-4B8C-83A1-F6EECF244321}">
                <p14:modId xmlns:p14="http://schemas.microsoft.com/office/powerpoint/2010/main" val="179765524"/>
              </p:ext>
            </p:extLst>
          </p:nvPr>
        </p:nvGraphicFramePr>
        <p:xfrm>
          <a:off x="-68909" y="4364460"/>
          <a:ext cx="2475286" cy="2386710"/>
        </p:xfrm>
        <a:graphic>
          <a:graphicData uri="http://schemas.openxmlformats.org/presentationml/2006/ole">
            <mc:AlternateContent xmlns:mc="http://schemas.openxmlformats.org/markup-compatibility/2006">
              <mc:Choice xmlns:v="urn:schemas-microsoft-com:vml" Requires="v">
                <p:oleObj spid="_x0000_s34835" name="Prism 6" r:id="rId3" imgW="3238340" imgH="3122536" progId="Prism6.Document">
                  <p:embed/>
                </p:oleObj>
              </mc:Choice>
              <mc:Fallback>
                <p:oleObj name="Prism 6" r:id="rId3" imgW="3238340" imgH="3122536" progId="Prism6.Document">
                  <p:embed/>
                  <p:pic>
                    <p:nvPicPr>
                      <p:cNvPr id="3" name="Objet 2"/>
                      <p:cNvPicPr/>
                      <p:nvPr/>
                    </p:nvPicPr>
                    <p:blipFill>
                      <a:blip r:embed="rId4"/>
                      <a:stretch>
                        <a:fillRect/>
                      </a:stretch>
                    </p:blipFill>
                    <p:spPr>
                      <a:xfrm>
                        <a:off x="-68909" y="4364460"/>
                        <a:ext cx="2475286" cy="2386710"/>
                      </a:xfrm>
                      <a:prstGeom prst="rect">
                        <a:avLst/>
                      </a:prstGeom>
                    </p:spPr>
                  </p:pic>
                </p:oleObj>
              </mc:Fallback>
            </mc:AlternateContent>
          </a:graphicData>
        </a:graphic>
      </p:graphicFrame>
      <p:sp>
        <p:nvSpPr>
          <p:cNvPr id="13" name="ZoneTexte 18"/>
          <p:cNvSpPr txBox="1"/>
          <p:nvPr/>
        </p:nvSpPr>
        <p:spPr>
          <a:xfrm>
            <a:off x="2006057" y="1398004"/>
            <a:ext cx="285655"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21" name="ZoneTexte 24"/>
          <p:cNvSpPr txBox="1"/>
          <p:nvPr/>
        </p:nvSpPr>
        <p:spPr>
          <a:xfrm>
            <a:off x="4459730" y="1391819"/>
            <a:ext cx="250140" cy="382092"/>
          </a:xfrm>
          <a:prstGeom prst="rect">
            <a:avLst/>
          </a:prstGeom>
          <a:noFill/>
        </p:spPr>
        <p:txBody>
          <a:bodyPr wrap="square" rtlCol="0">
            <a:spAutoFit/>
          </a:bodyPr>
          <a:lstStyle/>
          <a:p>
            <a:pPr algn="just">
              <a:lnSpc>
                <a:spcPct val="150000"/>
              </a:lnSpc>
              <a:spcAft>
                <a:spcPts val="1200"/>
              </a:spcAft>
            </a:pPr>
            <a:r>
              <a:rPr lang="fr-FR" sz="1400" b="1" dirty="0" smtClean="0">
                <a:effectLst/>
                <a:ea typeface="Calibri" panose="020F0502020204030204" pitchFamily="34" charset="0"/>
                <a:cs typeface="Times New Roman" panose="02020603050405020304" pitchFamily="18" charset="0"/>
              </a:rPr>
              <a:t>C</a:t>
            </a:r>
            <a:endParaRPr lang="fr-FR" sz="1400" b="1" dirty="0">
              <a:effectLst/>
              <a:ea typeface="Calibri" panose="020F0502020204030204" pitchFamily="34" charset="0"/>
              <a:cs typeface="Times New Roman" panose="02020603050405020304" pitchFamily="18" charset="0"/>
            </a:endParaRPr>
          </a:p>
        </p:txBody>
      </p:sp>
      <p:sp>
        <p:nvSpPr>
          <p:cNvPr id="22" name="ZoneTexte 19"/>
          <p:cNvSpPr txBox="1"/>
          <p:nvPr/>
        </p:nvSpPr>
        <p:spPr>
          <a:xfrm>
            <a:off x="48631" y="1421216"/>
            <a:ext cx="293670" cy="415498"/>
          </a:xfrm>
          <a:prstGeom prst="rect">
            <a:avLst/>
          </a:prstGeom>
          <a:noFill/>
        </p:spPr>
        <p:txBody>
          <a:bodyPr wrap="non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A</a:t>
            </a:r>
          </a:p>
        </p:txBody>
      </p:sp>
      <p:sp>
        <p:nvSpPr>
          <p:cNvPr id="23" name="Rectangle 22"/>
          <p:cNvSpPr/>
          <p:nvPr/>
        </p:nvSpPr>
        <p:spPr>
          <a:xfrm>
            <a:off x="6563" y="6871487"/>
            <a:ext cx="6858000" cy="19389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Aft>
                <a:spcPts val="0"/>
              </a:spcAft>
            </a:pPr>
            <a:r>
              <a:rPr lang="en-US" sz="1200" b="1" dirty="0">
                <a:latin typeface="Calibri" panose="020F0502020204030204" pitchFamily="34" charset="0"/>
                <a:ea typeface="Calibri" panose="020F0502020204030204" pitchFamily="34" charset="0"/>
                <a:cs typeface="Times New Roman" panose="02020603050405020304" pitchFamily="18" charset="0"/>
              </a:rPr>
              <a:t>Figure </a:t>
            </a:r>
            <a:r>
              <a:rPr lang="en-US" sz="1200" b="1" dirty="0" smtClean="0">
                <a:latin typeface="Calibri" panose="020F0502020204030204" pitchFamily="34" charset="0"/>
                <a:ea typeface="Calibri" panose="020F0502020204030204" pitchFamily="34" charset="0"/>
                <a:cs typeface="Times New Roman" panose="02020603050405020304" pitchFamily="18" charset="0"/>
              </a:rPr>
              <a:t>6: </a:t>
            </a:r>
            <a:r>
              <a:rPr lang="en-US" sz="1200" b="1" dirty="0">
                <a:latin typeface="Calibri" panose="020F0502020204030204" pitchFamily="34" charset="0"/>
                <a:ea typeface="Calibri" panose="020F0502020204030204" pitchFamily="34" charset="0"/>
                <a:cs typeface="Times New Roman" panose="02020603050405020304" pitchFamily="18" charset="0"/>
              </a:rPr>
              <a:t>IL-22 treatment reverses </a:t>
            </a:r>
            <a:r>
              <a:rPr lang="en-US" sz="1200" b="1" dirty="0" smtClean="0">
                <a:latin typeface="Calibri" panose="020F0502020204030204" pitchFamily="34" charset="0"/>
                <a:ea typeface="Calibri" panose="020F0502020204030204" pitchFamily="34" charset="0"/>
                <a:cs typeface="Times New Roman" panose="02020603050405020304" pitchFamily="18" charset="0"/>
              </a:rPr>
              <a:t>post-infectious CHS and intestinal barrier alteration induced by </a:t>
            </a:r>
            <a:r>
              <a:rPr lang="en-US" sz="1200" b="1" i="1" dirty="0">
                <a:latin typeface="Calibri" panose="020F0502020204030204" pitchFamily="34" charset="0"/>
                <a:ea typeface="Calibri" panose="020F0502020204030204" pitchFamily="34" charset="0"/>
                <a:cs typeface="Times New Roman" panose="02020603050405020304" pitchFamily="18" charset="0"/>
              </a:rPr>
              <a:t>C. </a:t>
            </a:r>
            <a:r>
              <a:rPr lang="en-US" sz="1200" b="1" i="1" dirty="0" err="1">
                <a:latin typeface="Calibri" panose="020F0502020204030204" pitchFamily="34" charset="0"/>
                <a:ea typeface="Calibri" panose="020F0502020204030204" pitchFamily="34" charset="0"/>
                <a:cs typeface="Times New Roman" panose="02020603050405020304" pitchFamily="18" charset="0"/>
              </a:rPr>
              <a:t>rodentium</a:t>
            </a:r>
            <a:r>
              <a:rPr lang="en-US" sz="1200" b="1" dirty="0">
                <a:latin typeface="Calibri" panose="020F0502020204030204" pitchFamily="34" charset="0"/>
                <a:ea typeface="Calibri" panose="020F0502020204030204" pitchFamily="34" charset="0"/>
                <a:cs typeface="Times New Roman" panose="02020603050405020304" pitchFamily="18" charset="0"/>
              </a:rPr>
              <a:t> infection independently of </a:t>
            </a:r>
            <a:r>
              <a:rPr lang="en-US" sz="1200" b="1" dirty="0" smtClean="0">
                <a:latin typeface="Calibri" panose="020F0502020204030204" pitchFamily="34" charset="0"/>
                <a:ea typeface="Calibri" panose="020F0502020204030204" pitchFamily="34" charset="0"/>
                <a:cs typeface="Times New Roman" panose="02020603050405020304" pitchFamily="18" charset="0"/>
              </a:rPr>
              <a:t>inflammation.</a:t>
            </a:r>
            <a:endParaRPr lang="en-US" sz="1200" b="1"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sz="1200" dirty="0">
                <a:latin typeface="Calibri" panose="020F0502020204030204" pitchFamily="34" charset="0"/>
                <a:ea typeface="Calibri" panose="020F0502020204030204" pitchFamily="34" charset="0"/>
                <a:cs typeface="Times New Roman" panose="02020603050405020304" pitchFamily="18" charset="0"/>
              </a:rPr>
              <a:t>After a treatment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smtClean="0">
                <a:latin typeface="Calibri" panose="020F0502020204030204" pitchFamily="34" charset="0"/>
                <a:ea typeface="Calibri" panose="020F0502020204030204" pitchFamily="34" charset="0"/>
                <a:cs typeface="Times New Roman" panose="02020603050405020304" pitchFamily="18" charset="0"/>
              </a:rPr>
              <a:t>A</a:t>
            </a:r>
            <a:r>
              <a:rPr lang="en-GB" sz="1200" dirty="0" smtClean="0">
                <a:latin typeface="Calibri" panose="020F0502020204030204" pitchFamily="34" charset="0"/>
                <a:ea typeface="Calibri" panose="020F0502020204030204" pitchFamily="34" charset="0"/>
                <a:cs typeface="Times New Roman" panose="02020603050405020304" pitchFamily="18" charset="0"/>
              </a:rPr>
              <a:t>) low-grade </a:t>
            </a:r>
            <a:r>
              <a:rPr lang="en-GB" sz="1200" dirty="0">
                <a:latin typeface="Calibri" panose="020F0502020204030204" pitchFamily="34" charset="0"/>
                <a:ea typeface="Calibri" panose="020F0502020204030204" pitchFamily="34" charset="0"/>
                <a:cs typeface="Times New Roman" panose="02020603050405020304" pitchFamily="18" charset="0"/>
              </a:rPr>
              <a:t>inflammation assessed by measuring </a:t>
            </a:r>
            <a:r>
              <a:rPr lang="en-GB" sz="1200" dirty="0" err="1">
                <a:latin typeface="Calibri" panose="020F0502020204030204" pitchFamily="34" charset="0"/>
                <a:ea typeface="Calibri" panose="020F0502020204030204" pitchFamily="34" charset="0"/>
                <a:cs typeface="Times New Roman" panose="02020603050405020304" pitchFamily="18" charset="0"/>
              </a:rPr>
              <a:t>fecal</a:t>
            </a:r>
            <a:r>
              <a:rPr lang="en-GB" sz="1200" dirty="0">
                <a:latin typeface="Calibri" panose="020F0502020204030204" pitchFamily="34" charset="0"/>
                <a:ea typeface="Calibri" panose="020F0502020204030204" pitchFamily="34" charset="0"/>
                <a:cs typeface="Times New Roman" panose="02020603050405020304" pitchFamily="18" charset="0"/>
              </a:rPr>
              <a:t> lipocalin-2 </a:t>
            </a:r>
            <a:r>
              <a:rPr lang="en-GB" sz="1200" dirty="0" smtClean="0">
                <a:latin typeface="Calibri" panose="020F0502020204030204" pitchFamily="34" charset="0"/>
                <a:ea typeface="Calibri" panose="020F0502020204030204" pitchFamily="34" charset="0"/>
                <a:cs typeface="Times New Roman" panose="02020603050405020304" pitchFamily="18" charset="0"/>
              </a:rPr>
              <a:t>(24 </a:t>
            </a:r>
            <a:r>
              <a:rPr lang="en-GB" sz="1200" dirty="0">
                <a:latin typeface="Calibri" panose="020F0502020204030204" pitchFamily="34" charset="0"/>
                <a:ea typeface="Calibri" panose="020F0502020204030204" pitchFamily="34" charset="0"/>
                <a:cs typeface="Times New Roman" panose="02020603050405020304" pitchFamily="18" charset="0"/>
              </a:rPr>
              <a:t>DPI) (</a:t>
            </a:r>
            <a:r>
              <a:rPr lang="en-GB" sz="1200" dirty="0" smtClean="0">
                <a:latin typeface="Calibri" panose="020F0502020204030204" pitchFamily="34" charset="0"/>
                <a:ea typeface="Calibri" panose="020F0502020204030204" pitchFamily="34" charset="0"/>
                <a:cs typeface="Times New Roman" panose="02020603050405020304" pitchFamily="18" charset="0"/>
              </a:rPr>
              <a:t>n=9-12 </a:t>
            </a:r>
            <a:r>
              <a:rPr lang="en-GB" sz="1200" dirty="0">
                <a:latin typeface="Calibri" panose="020F0502020204030204" pitchFamily="34" charset="0"/>
                <a:ea typeface="Calibri" panose="020F0502020204030204" pitchFamily="34" charset="0"/>
                <a:cs typeface="Times New Roman" panose="02020603050405020304" pitchFamily="18" charset="0"/>
              </a:rPr>
              <a:t>per group).</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b="1" dirty="0" smtClean="0">
                <a:latin typeface="Calibri" panose="020F0502020204030204" pitchFamily="34" charset="0"/>
                <a:ea typeface="Calibri" panose="020F0502020204030204" pitchFamily="34" charset="0"/>
                <a:cs typeface="Times New Roman" panose="02020603050405020304" pitchFamily="18" charset="0"/>
              </a:rPr>
              <a:t>B-C</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Post-infectious colonic sensitivity using CRD response at D24 </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dirty="0">
                <a:latin typeface="Calibri" panose="020F0502020204030204" pitchFamily="34" charset="0"/>
                <a:ea typeface="Calibri" panose="020F0502020204030204" pitchFamily="34" charset="0"/>
                <a:cs typeface="Times New Roman" panose="02020603050405020304" pitchFamily="18" charset="0"/>
              </a:rPr>
              <a:t>n=7-8 per group). </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b="1" dirty="0">
                <a:latin typeface="Calibri" panose="020F0502020204030204" pitchFamily="34" charset="0"/>
                <a:ea typeface="Calibri" panose="020F0502020204030204" pitchFamily="34" charset="0"/>
                <a:cs typeface="Times New Roman" panose="02020603050405020304" pitchFamily="18" charset="0"/>
              </a:rPr>
              <a:t>B</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Intracolonic pressure variations in response to CRD and </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b="1" dirty="0">
                <a:latin typeface="Calibri" panose="020F0502020204030204" pitchFamily="34" charset="0"/>
                <a:ea typeface="Calibri" panose="020F0502020204030204" pitchFamily="34" charset="0"/>
                <a:cs typeface="Times New Roman" panose="02020603050405020304" pitchFamily="18" charset="0"/>
              </a:rPr>
              <a:t>C</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corresponding AUC. Colonic </a:t>
            </a:r>
            <a:r>
              <a:rPr lang="en-US" sz="1200" dirty="0" smtClean="0">
                <a:latin typeface="Calibri" panose="020F0502020204030204" pitchFamily="34" charset="0"/>
                <a:ea typeface="Calibri" panose="020F0502020204030204" pitchFamily="34" charset="0"/>
                <a:cs typeface="Times New Roman" panose="02020603050405020304" pitchFamily="18" charset="0"/>
              </a:rPr>
              <a:t>expression of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D</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i="1" dirty="0" err="1" smtClean="0">
                <a:latin typeface="Calibri" panose="020F0502020204030204" pitchFamily="34" charset="0"/>
                <a:ea typeface="Calibri" panose="020F0502020204030204" pitchFamily="34" charset="0"/>
                <a:cs typeface="Times New Roman" panose="02020603050405020304" pitchFamily="18" charset="0"/>
              </a:rPr>
              <a:t>occludin</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a:latin typeface="Calibri" panose="020F0502020204030204" pitchFamily="34" charset="0"/>
                <a:ea typeface="Calibri" panose="020F0502020204030204" pitchFamily="34" charset="0"/>
                <a:cs typeface="Times New Roman" panose="02020603050405020304" pitchFamily="18" charset="0"/>
              </a:rPr>
              <a:t>E</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i="1" dirty="0" smtClean="0">
                <a:latin typeface="Calibri" panose="020F0502020204030204" pitchFamily="34" charset="0"/>
                <a:ea typeface="Calibri" panose="020F0502020204030204" pitchFamily="34" charset="0"/>
                <a:cs typeface="Times New Roman" panose="02020603050405020304" pitchFamily="18" charset="0"/>
              </a:rPr>
              <a:t>claudin-2</a:t>
            </a:r>
            <a:r>
              <a:rPr lang="en-GB" sz="1200" dirty="0" smtClean="0">
                <a:latin typeface="Calibri" panose="020F0502020204030204" pitchFamily="34" charset="0"/>
                <a:ea typeface="Calibri" panose="020F0502020204030204" pitchFamily="34" charset="0"/>
                <a:cs typeface="Times New Roman" panose="02020603050405020304" pitchFamily="18" charset="0"/>
              </a:rPr>
              <a:t> and (</a:t>
            </a:r>
            <a:r>
              <a:rPr lang="en-GB" sz="1200" b="1" dirty="0" smtClean="0">
                <a:latin typeface="Calibri" panose="020F0502020204030204" pitchFamily="34" charset="0"/>
                <a:ea typeface="Calibri" panose="020F0502020204030204" pitchFamily="34" charset="0"/>
                <a:cs typeface="Times New Roman" panose="02020603050405020304" pitchFamily="18" charset="0"/>
              </a:rPr>
              <a:t>F</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i="1" dirty="0" smtClean="0">
                <a:latin typeface="Calibri" panose="020F0502020204030204" pitchFamily="34" charset="0"/>
                <a:ea typeface="Calibri" panose="020F0502020204030204" pitchFamily="34" charset="0"/>
                <a:cs typeface="Times New Roman" panose="02020603050405020304" pitchFamily="18" charset="0"/>
              </a:rPr>
              <a:t>ZO-1</a:t>
            </a:r>
            <a:r>
              <a:rPr lang="en-US" sz="1200" dirty="0" smtClean="0">
                <a:latin typeface="Calibri" panose="020F0502020204030204" pitchFamily="34" charset="0"/>
                <a:ea typeface="Calibri" panose="020F0502020204030204" pitchFamily="34" charset="0"/>
                <a:cs typeface="Times New Roman" panose="02020603050405020304" pitchFamily="18" charset="0"/>
              </a:rPr>
              <a:t> mRNA was quantified by RT-qPCR at 24 DPI (n=7-8 per group).</a:t>
            </a:r>
            <a:r>
              <a:rPr lang="en-US" sz="1200" dirty="0" smtClean="0">
                <a:latin typeface="Calibri" panose="020F0502020204030204" pitchFamily="34" charset="0"/>
                <a:ea typeface="Calibri" panose="020F0502020204030204" pitchFamily="34" charset="0"/>
                <a:cs typeface="Arimo" panose="020B0604020202020204" pitchFamily="34" charset="0"/>
              </a:rPr>
              <a:t> </a:t>
            </a:r>
            <a:r>
              <a:rPr lang="en-US" sz="1200" dirty="0" smtClean="0">
                <a:latin typeface="Calibri" panose="020F0502020204030204" pitchFamily="34" charset="0"/>
                <a:ea typeface="Calibri" panose="020F0502020204030204" pitchFamily="34" charset="0"/>
                <a:cs typeface="Times New Roman" panose="02020603050405020304" pitchFamily="18" charset="0"/>
              </a:rPr>
              <a:t>White squares represent uninfected mice treated with </a:t>
            </a:r>
            <a:r>
              <a:rPr lang="en-US" sz="1200" i="1" dirty="0" smtClean="0">
                <a:latin typeface="Calibri" panose="020F0502020204030204" pitchFamily="34" charset="0"/>
                <a:ea typeface="Calibri" panose="020F0502020204030204" pitchFamily="34" charset="0"/>
                <a:cs typeface="Times New Roman" panose="02020603050405020304" pitchFamily="18" charset="0"/>
              </a:rPr>
              <a:t>L. </a:t>
            </a:r>
            <a:r>
              <a:rPr lang="en-US" sz="1200" i="1" dirty="0" err="1" smtClean="0">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smtClean="0">
                <a:latin typeface="Calibri" panose="020F0502020204030204" pitchFamily="34" charset="0"/>
                <a:ea typeface="Calibri" panose="020F0502020204030204" pitchFamily="34" charset="0"/>
                <a:cs typeface="Times New Roman" panose="02020603050405020304" pitchFamily="18" charset="0"/>
              </a:rPr>
              <a:t>empty</a:t>
            </a:r>
            <a:r>
              <a:rPr lang="en-US" sz="1200" dirty="0" smtClean="0">
                <a:latin typeface="Calibri" panose="020F0502020204030204" pitchFamily="34" charset="0"/>
                <a:ea typeface="Calibri" panose="020F0502020204030204" pitchFamily="34" charset="0"/>
                <a:cs typeface="Times New Roman" panose="02020603050405020304" pitchFamily="18" charset="0"/>
              </a:rPr>
              <a:t> and light grey squares represent uninfected mice treated with </a:t>
            </a:r>
            <a:r>
              <a:rPr lang="en-US" sz="1200" i="1" dirty="0" smtClean="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smtClean="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while black squares represent infected mice treated with </a:t>
            </a:r>
            <a:r>
              <a:rPr lang="en-US" sz="1200" i="1" dirty="0" smtClean="0">
                <a:latin typeface="Calibri" panose="020F0502020204030204" pitchFamily="34" charset="0"/>
                <a:ea typeface="Calibri" panose="020F0502020204030204" pitchFamily="34" charset="0"/>
                <a:cs typeface="Times New Roman" panose="02020603050405020304" pitchFamily="18" charset="0"/>
              </a:rPr>
              <a:t>L. </a:t>
            </a:r>
            <a:r>
              <a:rPr lang="en-US" sz="1200" i="1" dirty="0" err="1" smtClean="0">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smtClean="0">
                <a:latin typeface="Calibri" panose="020F0502020204030204" pitchFamily="34" charset="0"/>
                <a:ea typeface="Calibri" panose="020F0502020204030204" pitchFamily="34" charset="0"/>
                <a:cs typeface="Times New Roman" panose="02020603050405020304" pitchFamily="18" charset="0"/>
              </a:rPr>
              <a:t>empty</a:t>
            </a:r>
            <a:r>
              <a:rPr lang="en-US" sz="1200" dirty="0" smtClean="0">
                <a:latin typeface="Calibri" panose="020F0502020204030204" pitchFamily="34" charset="0"/>
                <a:ea typeface="Calibri" panose="020F0502020204030204" pitchFamily="34" charset="0"/>
                <a:cs typeface="Times New Roman" panose="02020603050405020304" pitchFamily="18" charset="0"/>
              </a:rPr>
              <a:t> and dark grey squares described infected mice treated with </a:t>
            </a:r>
            <a:r>
              <a:rPr lang="en-US" sz="1200" i="1" dirty="0" smtClean="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smtClean="0">
                <a:latin typeface="Calibri" panose="020F0502020204030204" pitchFamily="34" charset="0"/>
                <a:ea typeface="Calibri" panose="020F0502020204030204" pitchFamily="34" charset="0"/>
                <a:cs typeface="Times New Roman" panose="02020603050405020304" pitchFamily="18" charset="0"/>
              </a:rPr>
              <a:t>IL-22</a:t>
            </a:r>
            <a:r>
              <a:rPr lang="en-US" sz="1200" dirty="0" smtClean="0">
                <a:latin typeface="Calibri" panose="020F0502020204030204" pitchFamily="34" charset="0"/>
                <a:ea typeface="Calibri" panose="020F0502020204030204" pitchFamily="34" charset="0"/>
                <a:cs typeface="Times New Roman" panose="02020603050405020304" pitchFamily="18" charset="0"/>
              </a:rPr>
              <a:t>. </a:t>
            </a:r>
            <a:r>
              <a:rPr lang="en-US" sz="1200" dirty="0" smtClean="0">
                <a:latin typeface="Calibri" panose="020F0502020204030204" pitchFamily="34" charset="0"/>
                <a:ea typeface="Calibri" panose="020F0502020204030204" pitchFamily="34" charset="0"/>
                <a:cs typeface="Arimo" panose="020B0604020202020204" pitchFamily="34" charset="0"/>
              </a:rPr>
              <a:t>Data are representative of two independent experiments. *p&lt;0.05 ; **p&lt;0.01.</a:t>
            </a:r>
            <a:endParaRPr lang="fr-FR" sz="1200" strike="sngStrike" dirty="0">
              <a:effectLst/>
              <a:latin typeface="Cambria" panose="02040503050406030204" pitchFamily="18" charset="0"/>
              <a:ea typeface="Calibri" panose="020F0502020204030204" pitchFamily="34" charset="0"/>
              <a:cs typeface="Times New Roman" panose="02020603050405020304" pitchFamily="18" charset="0"/>
            </a:endParaRPr>
          </a:p>
        </p:txBody>
      </p:sp>
      <p:graphicFrame>
        <p:nvGraphicFramePr>
          <p:cNvPr id="4" name="Objet 3"/>
          <p:cNvGraphicFramePr>
            <a:graphicFrameLocks noChangeAspect="1"/>
          </p:cNvGraphicFramePr>
          <p:nvPr>
            <p:extLst>
              <p:ext uri="{D42A27DB-BD31-4B8C-83A1-F6EECF244321}">
                <p14:modId xmlns:p14="http://schemas.microsoft.com/office/powerpoint/2010/main" val="3250212811"/>
              </p:ext>
            </p:extLst>
          </p:nvPr>
        </p:nvGraphicFramePr>
        <p:xfrm>
          <a:off x="4458871" y="4364460"/>
          <a:ext cx="2435225" cy="2400300"/>
        </p:xfrm>
        <a:graphic>
          <a:graphicData uri="http://schemas.openxmlformats.org/presentationml/2006/ole">
            <mc:AlternateContent xmlns:mc="http://schemas.openxmlformats.org/markup-compatibility/2006">
              <mc:Choice xmlns:v="urn:schemas-microsoft-com:vml" Requires="v">
                <p:oleObj spid="_x0000_s34836" name="Prism 6" r:id="rId5" imgW="3151188" imgH="3104168" progId="Prism6.Document">
                  <p:embed/>
                </p:oleObj>
              </mc:Choice>
              <mc:Fallback>
                <p:oleObj name="Prism 6" r:id="rId5" imgW="3151188" imgH="3104168" progId="Prism6.Document">
                  <p:embed/>
                  <p:pic>
                    <p:nvPicPr>
                      <p:cNvPr id="0" name=""/>
                      <p:cNvPicPr/>
                      <p:nvPr/>
                    </p:nvPicPr>
                    <p:blipFill>
                      <a:blip r:embed="rId6"/>
                      <a:stretch>
                        <a:fillRect/>
                      </a:stretch>
                    </p:blipFill>
                    <p:spPr>
                      <a:xfrm>
                        <a:off x="4458871" y="4364460"/>
                        <a:ext cx="2435225" cy="2400300"/>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3332142953"/>
              </p:ext>
            </p:extLst>
          </p:nvPr>
        </p:nvGraphicFramePr>
        <p:xfrm>
          <a:off x="2243290" y="4352427"/>
          <a:ext cx="2376758" cy="2385299"/>
        </p:xfrm>
        <a:graphic>
          <a:graphicData uri="http://schemas.openxmlformats.org/presentationml/2006/ole">
            <mc:AlternateContent xmlns:mc="http://schemas.openxmlformats.org/markup-compatibility/2006">
              <mc:Choice xmlns:v="urn:schemas-microsoft-com:vml" Requires="v">
                <p:oleObj spid="_x0000_s34837" name="Prism 6" r:id="rId7" imgW="3091765" imgH="3104168" progId="Prism6.Document">
                  <p:embed/>
                </p:oleObj>
              </mc:Choice>
              <mc:Fallback>
                <p:oleObj name="Prism 6" r:id="rId7" imgW="3091765" imgH="3104168" progId="Prism6.Document">
                  <p:embed/>
                  <p:pic>
                    <p:nvPicPr>
                      <p:cNvPr id="0" name=""/>
                      <p:cNvPicPr/>
                      <p:nvPr/>
                    </p:nvPicPr>
                    <p:blipFill>
                      <a:blip r:embed="rId8"/>
                      <a:stretch>
                        <a:fillRect/>
                      </a:stretch>
                    </p:blipFill>
                    <p:spPr>
                      <a:xfrm>
                        <a:off x="2243290" y="4352427"/>
                        <a:ext cx="2376758" cy="2385299"/>
                      </a:xfrm>
                      <a:prstGeom prst="rect">
                        <a:avLst/>
                      </a:prstGeom>
                    </p:spPr>
                  </p:pic>
                </p:oleObj>
              </mc:Fallback>
            </mc:AlternateContent>
          </a:graphicData>
        </a:graphic>
      </p:graphicFrame>
      <p:graphicFrame>
        <p:nvGraphicFramePr>
          <p:cNvPr id="10" name="Objet 9"/>
          <p:cNvGraphicFramePr>
            <a:graphicFrameLocks noChangeAspect="1"/>
          </p:cNvGraphicFramePr>
          <p:nvPr>
            <p:extLst>
              <p:ext uri="{D42A27DB-BD31-4B8C-83A1-F6EECF244321}">
                <p14:modId xmlns:p14="http://schemas.microsoft.com/office/powerpoint/2010/main" val="1823815635"/>
              </p:ext>
            </p:extLst>
          </p:nvPr>
        </p:nvGraphicFramePr>
        <p:xfrm>
          <a:off x="4459730" y="1752859"/>
          <a:ext cx="2275125" cy="2305275"/>
        </p:xfrm>
        <a:graphic>
          <a:graphicData uri="http://schemas.openxmlformats.org/presentationml/2006/ole">
            <mc:AlternateContent xmlns:mc="http://schemas.openxmlformats.org/markup-compatibility/2006">
              <mc:Choice xmlns:v="urn:schemas-microsoft-com:vml" Requires="v">
                <p:oleObj spid="_x0000_s34838" name="Prism 6" r:id="rId9" imgW="3114814" imgH="3156030" progId="Prism6.Document">
                  <p:embed/>
                </p:oleObj>
              </mc:Choice>
              <mc:Fallback>
                <p:oleObj name="Prism 6" r:id="rId9" imgW="3114814" imgH="3156030" progId="Prism6.Document">
                  <p:embed/>
                  <p:pic>
                    <p:nvPicPr>
                      <p:cNvPr id="10" name="Objet 9"/>
                      <p:cNvPicPr/>
                      <p:nvPr/>
                    </p:nvPicPr>
                    <p:blipFill>
                      <a:blip r:embed="rId10"/>
                      <a:stretch>
                        <a:fillRect/>
                      </a:stretch>
                    </p:blipFill>
                    <p:spPr>
                      <a:xfrm>
                        <a:off x="4459730" y="1752859"/>
                        <a:ext cx="2275125" cy="2305275"/>
                      </a:xfrm>
                      <a:prstGeom prst="rect">
                        <a:avLst/>
                      </a:prstGeom>
                    </p:spPr>
                  </p:pic>
                </p:oleObj>
              </mc:Fallback>
            </mc:AlternateContent>
          </a:graphicData>
        </a:graphic>
      </p:graphicFrame>
      <p:sp>
        <p:nvSpPr>
          <p:cNvPr id="11" name="ZoneTexte 24"/>
          <p:cNvSpPr txBox="1"/>
          <p:nvPr/>
        </p:nvSpPr>
        <p:spPr>
          <a:xfrm>
            <a:off x="53705" y="4037469"/>
            <a:ext cx="250140" cy="382092"/>
          </a:xfrm>
          <a:prstGeom prst="rect">
            <a:avLst/>
          </a:prstGeom>
          <a:noFill/>
        </p:spPr>
        <p:txBody>
          <a:bodyPr wrap="square" rtlCol="0">
            <a:spAutoFit/>
          </a:bodyPr>
          <a:lstStyle/>
          <a:p>
            <a:pPr algn="just">
              <a:lnSpc>
                <a:spcPct val="150000"/>
              </a:lnSpc>
              <a:spcAft>
                <a:spcPts val="1200"/>
              </a:spcAft>
            </a:pPr>
            <a:r>
              <a:rPr lang="fr-FR" sz="1400" b="1" dirty="0" smtClean="0">
                <a:effectLst/>
                <a:ea typeface="Calibri" panose="020F0502020204030204" pitchFamily="34" charset="0"/>
                <a:cs typeface="Times New Roman" panose="02020603050405020304" pitchFamily="18" charset="0"/>
              </a:rPr>
              <a:t>D</a:t>
            </a:r>
            <a:endParaRPr lang="fr-FR" sz="1400" b="1" dirty="0">
              <a:effectLst/>
              <a:ea typeface="Calibri" panose="020F0502020204030204" pitchFamily="34" charset="0"/>
              <a:cs typeface="Times New Roman" panose="02020603050405020304" pitchFamily="18" charset="0"/>
            </a:endParaRPr>
          </a:p>
        </p:txBody>
      </p:sp>
      <p:sp>
        <p:nvSpPr>
          <p:cNvPr id="12" name="ZoneTexte 24"/>
          <p:cNvSpPr txBox="1"/>
          <p:nvPr/>
        </p:nvSpPr>
        <p:spPr>
          <a:xfrm>
            <a:off x="2337988" y="4035217"/>
            <a:ext cx="250140" cy="382092"/>
          </a:xfrm>
          <a:prstGeom prst="rect">
            <a:avLst/>
          </a:prstGeom>
          <a:noFill/>
        </p:spPr>
        <p:txBody>
          <a:bodyPr wrap="square" rtlCol="0">
            <a:spAutoFit/>
          </a:bodyPr>
          <a:lstStyle/>
          <a:p>
            <a:pPr algn="just">
              <a:lnSpc>
                <a:spcPct val="150000"/>
              </a:lnSpc>
              <a:spcAft>
                <a:spcPts val="1200"/>
              </a:spcAft>
            </a:pPr>
            <a:r>
              <a:rPr lang="fr-FR" sz="1400" b="1" dirty="0" smtClean="0">
                <a:effectLst/>
                <a:ea typeface="Calibri" panose="020F0502020204030204" pitchFamily="34" charset="0"/>
                <a:cs typeface="Times New Roman" panose="02020603050405020304" pitchFamily="18" charset="0"/>
              </a:rPr>
              <a:t>E</a:t>
            </a:r>
            <a:endParaRPr lang="fr-FR" sz="1400" b="1" dirty="0">
              <a:effectLst/>
              <a:ea typeface="Calibri" panose="020F0502020204030204" pitchFamily="34" charset="0"/>
              <a:cs typeface="Times New Roman" panose="02020603050405020304" pitchFamily="18" charset="0"/>
            </a:endParaRPr>
          </a:p>
        </p:txBody>
      </p:sp>
      <p:graphicFrame>
        <p:nvGraphicFramePr>
          <p:cNvPr id="2" name="Objet 1"/>
          <p:cNvGraphicFramePr>
            <a:graphicFrameLocks noChangeAspect="1"/>
          </p:cNvGraphicFramePr>
          <p:nvPr>
            <p:extLst>
              <p:ext uri="{D42A27DB-BD31-4B8C-83A1-F6EECF244321}">
                <p14:modId xmlns:p14="http://schemas.microsoft.com/office/powerpoint/2010/main" val="763595344"/>
              </p:ext>
            </p:extLst>
          </p:nvPr>
        </p:nvGraphicFramePr>
        <p:xfrm>
          <a:off x="19050" y="1652588"/>
          <a:ext cx="1987550" cy="2278062"/>
        </p:xfrm>
        <a:graphic>
          <a:graphicData uri="http://schemas.openxmlformats.org/presentationml/2006/ole">
            <mc:AlternateContent xmlns:mc="http://schemas.openxmlformats.org/markup-compatibility/2006">
              <mc:Choice xmlns:v="urn:schemas-microsoft-com:vml" Requires="v">
                <p:oleObj spid="_x0000_s34839" name="Prism 6" r:id="rId11" imgW="2698497" imgH="3091922" progId="Prism6.Document">
                  <p:embed/>
                </p:oleObj>
              </mc:Choice>
              <mc:Fallback>
                <p:oleObj name="Prism 6" r:id="rId11" imgW="2698497" imgH="3091922" progId="Prism6.Document">
                  <p:embed/>
                  <p:pic>
                    <p:nvPicPr>
                      <p:cNvPr id="0" name=""/>
                      <p:cNvPicPr/>
                      <p:nvPr/>
                    </p:nvPicPr>
                    <p:blipFill>
                      <a:blip r:embed="rId12"/>
                      <a:stretch>
                        <a:fillRect/>
                      </a:stretch>
                    </p:blipFill>
                    <p:spPr>
                      <a:xfrm>
                        <a:off x="19050" y="1652588"/>
                        <a:ext cx="1987550" cy="2278062"/>
                      </a:xfrm>
                      <a:prstGeom prst="rect">
                        <a:avLst/>
                      </a:prstGeom>
                    </p:spPr>
                  </p:pic>
                </p:oleObj>
              </mc:Fallback>
            </mc:AlternateContent>
          </a:graphicData>
        </a:graphic>
      </p:graphicFrame>
      <p:graphicFrame>
        <p:nvGraphicFramePr>
          <p:cNvPr id="8" name="Objet 7"/>
          <p:cNvGraphicFramePr>
            <a:graphicFrameLocks noChangeAspect="1"/>
          </p:cNvGraphicFramePr>
          <p:nvPr>
            <p:extLst>
              <p:ext uri="{D42A27DB-BD31-4B8C-83A1-F6EECF244321}">
                <p14:modId xmlns:p14="http://schemas.microsoft.com/office/powerpoint/2010/main" val="1968666087"/>
              </p:ext>
            </p:extLst>
          </p:nvPr>
        </p:nvGraphicFramePr>
        <p:xfrm>
          <a:off x="1980323" y="1746087"/>
          <a:ext cx="2714307" cy="2258257"/>
        </p:xfrm>
        <a:graphic>
          <a:graphicData uri="http://schemas.openxmlformats.org/presentationml/2006/ole">
            <mc:AlternateContent xmlns:mc="http://schemas.openxmlformats.org/markup-compatibility/2006">
              <mc:Choice xmlns:v="urn:schemas-microsoft-com:vml" Requires="v">
                <p:oleObj spid="_x0000_s34840" name="Prism 6" r:id="rId13" imgW="3723083" imgH="3096604" progId="Prism6.Document">
                  <p:embed/>
                </p:oleObj>
              </mc:Choice>
              <mc:Fallback>
                <p:oleObj name="Prism 6" r:id="rId13" imgW="3723083" imgH="3096604" progId="Prism6.Document">
                  <p:embed/>
                  <p:pic>
                    <p:nvPicPr>
                      <p:cNvPr id="0" name=""/>
                      <p:cNvPicPr/>
                      <p:nvPr/>
                    </p:nvPicPr>
                    <p:blipFill>
                      <a:blip r:embed="rId14"/>
                      <a:stretch>
                        <a:fillRect/>
                      </a:stretch>
                    </p:blipFill>
                    <p:spPr>
                      <a:xfrm>
                        <a:off x="1980323" y="1746087"/>
                        <a:ext cx="2714307" cy="2258257"/>
                      </a:xfrm>
                      <a:prstGeom prst="rect">
                        <a:avLst/>
                      </a:prstGeom>
                    </p:spPr>
                  </p:pic>
                </p:oleObj>
              </mc:Fallback>
            </mc:AlternateContent>
          </a:graphicData>
        </a:graphic>
      </p:graphicFrame>
      <p:sp>
        <p:nvSpPr>
          <p:cNvPr id="17" name="ZoneTexte 24"/>
          <p:cNvSpPr txBox="1"/>
          <p:nvPr/>
        </p:nvSpPr>
        <p:spPr>
          <a:xfrm>
            <a:off x="4490018" y="4018514"/>
            <a:ext cx="409224" cy="415498"/>
          </a:xfrm>
          <a:prstGeom prst="rect">
            <a:avLst/>
          </a:prstGeom>
          <a:noFill/>
        </p:spPr>
        <p:txBody>
          <a:bodyPr wrap="square" rtlCol="0">
            <a:spAutoFit/>
          </a:bodyPr>
          <a:lstStyle/>
          <a:p>
            <a:pPr algn="just">
              <a:lnSpc>
                <a:spcPct val="150000"/>
              </a:lnSpc>
              <a:spcAft>
                <a:spcPts val="1200"/>
              </a:spcAft>
            </a:pPr>
            <a:r>
              <a:rPr lang="fr-FR" sz="1400" b="1" dirty="0" smtClean="0">
                <a:effectLst/>
                <a:ea typeface="Calibri" panose="020F0502020204030204" pitchFamily="34" charset="0"/>
                <a:cs typeface="Times New Roman" panose="02020603050405020304" pitchFamily="18" charset="0"/>
              </a:rPr>
              <a:t>F</a:t>
            </a:r>
            <a:endParaRPr lang="fr-FR" sz="1400" b="1"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4521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242976" y="414922"/>
            <a:ext cx="274947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fr-FR"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Supporting information</a:t>
            </a:r>
            <a:endParaRPr kumimoji="0" lang="en-US" altLang="fr-FR" sz="2000" b="0" i="0" u="none" strike="noStrike" cap="none" normalizeH="0" baseline="0" dirty="0">
              <a:ln>
                <a:noFill/>
              </a:ln>
              <a:solidFill>
                <a:schemeClr val="tx1"/>
              </a:solidFill>
              <a:effectLst/>
              <a:latin typeface="Arial" panose="020B0604020202020204" pitchFamily="34" charset="0"/>
            </a:endParaRPr>
          </a:p>
        </p:txBody>
      </p:sp>
      <p:sp>
        <p:nvSpPr>
          <p:cNvPr id="3" name="Rectangle 2"/>
          <p:cNvSpPr/>
          <p:nvPr/>
        </p:nvSpPr>
        <p:spPr>
          <a:xfrm>
            <a:off x="12468" y="8101815"/>
            <a:ext cx="6845532" cy="1754326"/>
          </a:xfrm>
          <a:prstGeom prst="rect">
            <a:avLst/>
          </a:prstGeom>
        </p:spPr>
        <p:txBody>
          <a:bodyPr wrap="square">
            <a:spAutoFit/>
          </a:bodyPr>
          <a:lstStyle/>
          <a:p>
            <a:pPr algn="just">
              <a:spcAft>
                <a:spcPts val="0"/>
              </a:spcAft>
            </a:pPr>
            <a:r>
              <a:rPr lang="en-GB" sz="1200" b="1" dirty="0">
                <a:latin typeface="Calibri" panose="020F0502020204030204" pitchFamily="34" charset="0"/>
                <a:ea typeface="Calibri" panose="020F0502020204030204" pitchFamily="34" charset="0"/>
                <a:cs typeface="Arial" panose="020B0604020202020204" pitchFamily="34" charset="0"/>
              </a:rPr>
              <a:t>Figure S1: </a:t>
            </a:r>
            <a:r>
              <a:rPr lang="en-GB" sz="1200" b="1" dirty="0">
                <a:latin typeface="Calibri" panose="020F0502020204030204" pitchFamily="34" charset="0"/>
                <a:ea typeface="Calibri" panose="020F0502020204030204" pitchFamily="34" charset="0"/>
                <a:cs typeface="Times New Roman" panose="02020603050405020304" pitchFamily="18" charset="0"/>
              </a:rPr>
              <a:t>Post-infectious visceral sensitivity and anxiety-like </a:t>
            </a:r>
            <a:r>
              <a:rPr lang="en-GB" sz="1200" b="1" dirty="0" err="1">
                <a:latin typeface="Calibri" panose="020F0502020204030204" pitchFamily="34" charset="0"/>
                <a:ea typeface="Calibri" panose="020F0502020204030204" pitchFamily="34" charset="0"/>
                <a:cs typeface="Times New Roman" panose="02020603050405020304" pitchFamily="18" charset="0"/>
              </a:rPr>
              <a:t>behavior</a:t>
            </a:r>
            <a:r>
              <a:rPr lang="en-GB" sz="1200" b="1" dirty="0">
                <a:latin typeface="Calibri" panose="020F0502020204030204" pitchFamily="34" charset="0"/>
                <a:ea typeface="Calibri" panose="020F0502020204030204" pitchFamily="34" charset="0"/>
                <a:cs typeface="Times New Roman" panose="02020603050405020304" pitchFamily="18" charset="0"/>
              </a:rPr>
              <a:t> induced by </a:t>
            </a:r>
            <a:r>
              <a:rPr lang="en-GB" sz="1200" b="1" i="1" dirty="0">
                <a:latin typeface="Calibri" panose="020F0502020204030204" pitchFamily="34" charset="0"/>
                <a:ea typeface="Calibri" panose="020F0502020204030204" pitchFamily="34" charset="0"/>
                <a:cs typeface="Times New Roman" panose="02020603050405020304" pitchFamily="18" charset="0"/>
              </a:rPr>
              <a:t>C. </a:t>
            </a:r>
            <a:r>
              <a:rPr lang="en-GB" sz="1200" b="1" i="1" dirty="0" err="1" smtClean="0">
                <a:latin typeface="Calibri" panose="020F0502020204030204" pitchFamily="34" charset="0"/>
                <a:ea typeface="Calibri" panose="020F0502020204030204" pitchFamily="34" charset="0"/>
                <a:cs typeface="Times New Roman" panose="02020603050405020304" pitchFamily="18" charset="0"/>
              </a:rPr>
              <a:t>rodentium</a:t>
            </a:r>
            <a:r>
              <a:rPr lang="en-GB" sz="1200" b="1" i="1" dirty="0" smtClean="0">
                <a:latin typeface="Calibri" panose="020F0502020204030204" pitchFamily="34" charset="0"/>
                <a:ea typeface="Calibri" panose="020F0502020204030204" pitchFamily="34" charset="0"/>
                <a:cs typeface="Times New Roman" panose="02020603050405020304" pitchFamily="18" charset="0"/>
              </a:rPr>
              <a:t> </a:t>
            </a:r>
            <a:r>
              <a:rPr lang="en-GB" sz="1200" b="1" dirty="0" smtClean="0">
                <a:latin typeface="Calibri" panose="020F0502020204030204" pitchFamily="34" charset="0"/>
                <a:ea typeface="Calibri" panose="020F0502020204030204" pitchFamily="34" charset="0"/>
                <a:cs typeface="Times New Roman" panose="02020603050405020304" pitchFamily="18" charset="0"/>
              </a:rPr>
              <a:t>in independent experiments.</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r>
              <a:rPr lang="en-GB" sz="1200" dirty="0">
                <a:latin typeface="Calibri" panose="020F0502020204030204" pitchFamily="34" charset="0"/>
                <a:ea typeface="Calibri" panose="020F0502020204030204" pitchFamily="34" charset="0"/>
                <a:cs typeface="Times New Roman" panose="02020603050405020304" pitchFamily="18" charset="0"/>
              </a:rPr>
              <a:t>(</a:t>
            </a:r>
            <a:r>
              <a:rPr lang="en-GB" sz="1200" b="1" dirty="0" smtClean="0">
                <a:latin typeface="Calibri" panose="020F0502020204030204" pitchFamily="34" charset="0"/>
                <a:ea typeface="Calibri" panose="020F0502020204030204" pitchFamily="34" charset="0"/>
                <a:cs typeface="Times New Roman" panose="02020603050405020304" pitchFamily="18" charset="0"/>
              </a:rPr>
              <a:t>A-B</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AUC </a:t>
            </a:r>
            <a:r>
              <a:rPr lang="en-GB" sz="1200" dirty="0" smtClean="0">
                <a:latin typeface="Calibri" panose="020F0502020204030204" pitchFamily="34" charset="0"/>
                <a:ea typeface="Calibri" panose="020F0502020204030204" pitchFamily="34" charset="0"/>
                <a:cs typeface="Times New Roman" panose="02020603050405020304" pitchFamily="18" charset="0"/>
              </a:rPr>
              <a:t>of post-infectious </a:t>
            </a:r>
            <a:r>
              <a:rPr lang="en-GB" sz="1200" dirty="0">
                <a:latin typeface="Calibri" panose="020F0502020204030204" pitchFamily="34" charset="0"/>
                <a:ea typeface="Calibri" panose="020F0502020204030204" pitchFamily="34" charset="0"/>
                <a:cs typeface="Times New Roman" panose="02020603050405020304" pitchFamily="18" charset="0"/>
              </a:rPr>
              <a:t>colonic sensitivity assessed by measuring intracolonic pressure variations in response to CRD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t>
            </a:r>
            <a:r>
              <a:rPr lang="en-GB" sz="1200" dirty="0">
                <a:latin typeface="Calibri" panose="020F0502020204030204" pitchFamily="34" charset="0"/>
                <a:ea typeface="Calibri" panose="020F0502020204030204" pitchFamily="34" charset="0"/>
                <a:cs typeface="Times New Roman" panose="02020603050405020304" pitchFamily="18" charset="0"/>
              </a:rPr>
              <a:t>24 DPI (n=11-12 per group).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smtClean="0">
                <a:latin typeface="Calibri" panose="020F0502020204030204" pitchFamily="34" charset="0"/>
                <a:ea typeface="Calibri" panose="020F0502020204030204" pitchFamily="34" charset="0"/>
                <a:cs typeface="Times New Roman" panose="02020603050405020304" pitchFamily="18" charset="0"/>
              </a:rPr>
              <a:t>C-F</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Post-infectious anxiety-like </a:t>
            </a:r>
            <a:r>
              <a:rPr lang="en-GB" sz="1200" dirty="0" err="1">
                <a:latin typeface="Calibri" panose="020F0502020204030204" pitchFamily="34" charset="0"/>
                <a:ea typeface="Calibri" panose="020F0502020204030204" pitchFamily="34" charset="0"/>
                <a:cs typeface="Times New Roman" panose="02020603050405020304" pitchFamily="18" charset="0"/>
              </a:rPr>
              <a:t>behavior</a:t>
            </a:r>
            <a:r>
              <a:rPr lang="en-GB" sz="1200" dirty="0">
                <a:latin typeface="Calibri" panose="020F0502020204030204" pitchFamily="34" charset="0"/>
                <a:ea typeface="Calibri" panose="020F0502020204030204" pitchFamily="34" charset="0"/>
                <a:cs typeface="Times New Roman" panose="02020603050405020304" pitchFamily="18" charset="0"/>
              </a:rPr>
              <a:t> assessed with the elevated plus maze test.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smtClean="0">
                <a:latin typeface="Calibri" panose="020F0502020204030204" pitchFamily="34" charset="0"/>
                <a:ea typeface="Calibri" panose="020F0502020204030204" pitchFamily="34" charset="0"/>
                <a:cs typeface="Times New Roman" panose="02020603050405020304" pitchFamily="18" charset="0"/>
              </a:rPr>
              <a:t>C-D</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Entries frequency and </a:t>
            </a:r>
            <a:r>
              <a:rPr lang="en-GB" sz="1200" dirty="0" smtClean="0">
                <a:latin typeface="Calibri" panose="020F0502020204030204" pitchFamily="34" charset="0"/>
                <a:ea typeface="Calibri" panose="020F0502020204030204" pitchFamily="34" charset="0"/>
                <a:cs typeface="Times New Roman" panose="02020603050405020304" pitchFamily="18" charset="0"/>
              </a:rPr>
              <a:t>(</a:t>
            </a:r>
            <a:r>
              <a:rPr lang="en-GB" sz="1200" b="1" dirty="0" smtClean="0">
                <a:latin typeface="Calibri" panose="020F0502020204030204" pitchFamily="34" charset="0"/>
                <a:ea typeface="Calibri" panose="020F0502020204030204" pitchFamily="34" charset="0"/>
                <a:cs typeface="Times New Roman" panose="02020603050405020304" pitchFamily="18" charset="0"/>
              </a:rPr>
              <a:t>E-F</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time spent in open arms of control and infected mice at 21 DPI (</a:t>
            </a:r>
            <a:r>
              <a:rPr lang="en-GB" sz="1200" dirty="0" smtClean="0">
                <a:latin typeface="Calibri" panose="020F0502020204030204" pitchFamily="34" charset="0"/>
                <a:ea typeface="Calibri" panose="020F0502020204030204" pitchFamily="34" charset="0"/>
                <a:cs typeface="Times New Roman" panose="02020603050405020304" pitchFamily="18" charset="0"/>
              </a:rPr>
              <a:t>n=10-12 </a:t>
            </a:r>
            <a:r>
              <a:rPr lang="en-GB" sz="1200" dirty="0">
                <a:latin typeface="Calibri" panose="020F0502020204030204" pitchFamily="34" charset="0"/>
                <a:ea typeface="Calibri" panose="020F0502020204030204" pitchFamily="34" charset="0"/>
                <a:cs typeface="Times New Roman" panose="02020603050405020304" pitchFamily="18" charset="0"/>
              </a:rPr>
              <a:t>per group). </a:t>
            </a:r>
            <a:r>
              <a:rPr lang="en-US" sz="1200" dirty="0">
                <a:latin typeface="Calibri" panose="020F0502020204030204" pitchFamily="34" charset="0"/>
                <a:ea typeface="Calibri" panose="020F0502020204030204" pitchFamily="34" charset="0"/>
                <a:cs typeface="Times New Roman" panose="02020603050405020304" pitchFamily="18" charset="0"/>
              </a:rPr>
              <a:t>White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light grey squares represent uninfected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US" sz="1200" dirty="0">
                <a:latin typeface="Calibri" panose="020F0502020204030204" pitchFamily="34" charset="0"/>
                <a:ea typeface="Calibri" panose="020F0502020204030204" pitchFamily="34" charset="0"/>
                <a:cs typeface="Times New Roman" panose="02020603050405020304" pitchFamily="18" charset="0"/>
              </a:rPr>
              <a:t> while black squares represent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a:t>
            </a:r>
            <a:r>
              <a:rPr lang="en-US" sz="1200" i="1" dirty="0" err="1">
                <a:latin typeface="Calibri" panose="020F0502020204030204" pitchFamily="34" charset="0"/>
                <a:ea typeface="Calibri" panose="020F0502020204030204" pitchFamily="34" charset="0"/>
                <a:cs typeface="Times New Roman" panose="02020603050405020304" pitchFamily="18" charset="0"/>
              </a:rPr>
              <a:t>lactis</a:t>
            </a:r>
            <a:r>
              <a:rPr lang="en-US" sz="1200" baseline="30000" dirty="0" err="1">
                <a:latin typeface="Calibri" panose="020F0502020204030204" pitchFamily="34" charset="0"/>
                <a:ea typeface="Calibri" panose="020F0502020204030204" pitchFamily="34" charset="0"/>
                <a:cs typeface="Times New Roman" panose="02020603050405020304" pitchFamily="18" charset="0"/>
              </a:rPr>
              <a:t>empty</a:t>
            </a:r>
            <a:r>
              <a:rPr lang="en-US" sz="1200" dirty="0">
                <a:latin typeface="Calibri" panose="020F0502020204030204" pitchFamily="34" charset="0"/>
                <a:ea typeface="Calibri" panose="020F0502020204030204" pitchFamily="34" charset="0"/>
                <a:cs typeface="Times New Roman" panose="02020603050405020304" pitchFamily="18" charset="0"/>
              </a:rPr>
              <a:t> and dark grey squares described infected mice treated with </a:t>
            </a:r>
            <a:r>
              <a:rPr lang="en-US" sz="1200" i="1" dirty="0">
                <a:latin typeface="Calibri" panose="020F0502020204030204" pitchFamily="34" charset="0"/>
                <a:ea typeface="Calibri" panose="020F0502020204030204" pitchFamily="34" charset="0"/>
                <a:cs typeface="Times New Roman" panose="02020603050405020304" pitchFamily="18" charset="0"/>
              </a:rPr>
              <a:t>L. lactis</a:t>
            </a:r>
            <a:r>
              <a:rPr lang="en-US" sz="1200" baseline="30000" dirty="0">
                <a:latin typeface="Calibri" panose="020F0502020204030204" pitchFamily="34" charset="0"/>
                <a:ea typeface="Calibri" panose="020F0502020204030204" pitchFamily="34" charset="0"/>
                <a:cs typeface="Times New Roman" panose="02020603050405020304" pitchFamily="18" charset="0"/>
              </a:rPr>
              <a:t>IL-22</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Times New Roman" panose="02020603050405020304" pitchFamily="18" charset="0"/>
              </a:rPr>
              <a:t>*p&lt;0.05 ; </a:t>
            </a:r>
            <a:r>
              <a:rPr lang="en-GB" sz="1200" dirty="0" smtClean="0">
                <a:latin typeface="Calibri" panose="020F0502020204030204" pitchFamily="34" charset="0"/>
                <a:ea typeface="Calibri" panose="020F0502020204030204" pitchFamily="34" charset="0"/>
                <a:cs typeface="Times New Roman" panose="02020603050405020304" pitchFamily="18" charset="0"/>
              </a:rPr>
              <a:t>**p&lt;0.01 ; ***p&lt;0.001 </a:t>
            </a:r>
            <a:r>
              <a:rPr lang="en-GB" sz="1200" dirty="0">
                <a:latin typeface="Calibri" panose="020F0502020204030204" pitchFamily="34" charset="0"/>
                <a:ea typeface="Calibri" panose="020F0502020204030204" pitchFamily="34" charset="0"/>
                <a:cs typeface="Times New Roman" panose="02020603050405020304" pitchFamily="18" charset="0"/>
              </a:rPr>
              <a:t>; </a:t>
            </a:r>
            <a:r>
              <a:rPr lang="en-GB" sz="1200" dirty="0" smtClean="0">
                <a:latin typeface="Calibri" panose="020F0502020204030204" pitchFamily="34" charset="0"/>
                <a:ea typeface="Calibri" panose="020F0502020204030204" pitchFamily="34" charset="0"/>
                <a:cs typeface="Times New Roman" panose="02020603050405020304" pitchFamily="18" charset="0"/>
              </a:rPr>
              <a:t>****p&lt;0.0001 </a:t>
            </a:r>
            <a:endParaRPr lang="en-GB" sz="1200"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Objet 3"/>
          <p:cNvGraphicFramePr>
            <a:graphicFrameLocks noChangeAspect="1"/>
          </p:cNvGraphicFramePr>
          <p:nvPr>
            <p:extLst>
              <p:ext uri="{D42A27DB-BD31-4B8C-83A1-F6EECF244321}">
                <p14:modId xmlns:p14="http://schemas.microsoft.com/office/powerpoint/2010/main" val="167664372"/>
              </p:ext>
            </p:extLst>
          </p:nvPr>
        </p:nvGraphicFramePr>
        <p:xfrm>
          <a:off x="394795" y="890985"/>
          <a:ext cx="2474068" cy="1966155"/>
        </p:xfrm>
        <a:graphic>
          <a:graphicData uri="http://schemas.openxmlformats.org/presentationml/2006/ole">
            <mc:AlternateContent xmlns:mc="http://schemas.openxmlformats.org/markup-compatibility/2006">
              <mc:Choice xmlns:v="urn:schemas-microsoft-com:vml" Requires="v">
                <p:oleObj spid="_x0000_s32787" name="Prism 6" r:id="rId3" imgW="3178918" imgH="2526481" progId="Prism6.Document">
                  <p:embed/>
                </p:oleObj>
              </mc:Choice>
              <mc:Fallback>
                <p:oleObj name="Prism 6" r:id="rId3" imgW="3178918" imgH="2526481" progId="Prism6.Document">
                  <p:embed/>
                  <p:pic>
                    <p:nvPicPr>
                      <p:cNvPr id="0" name=""/>
                      <p:cNvPicPr/>
                      <p:nvPr/>
                    </p:nvPicPr>
                    <p:blipFill>
                      <a:blip r:embed="rId4"/>
                      <a:stretch>
                        <a:fillRect/>
                      </a:stretch>
                    </p:blipFill>
                    <p:spPr>
                      <a:xfrm>
                        <a:off x="394795" y="890985"/>
                        <a:ext cx="2474068" cy="1966155"/>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2722013494"/>
              </p:ext>
            </p:extLst>
          </p:nvPr>
        </p:nvGraphicFramePr>
        <p:xfrm>
          <a:off x="606817" y="5616725"/>
          <a:ext cx="2285345" cy="1975700"/>
        </p:xfrm>
        <a:graphic>
          <a:graphicData uri="http://schemas.openxmlformats.org/presentationml/2006/ole">
            <mc:AlternateContent xmlns:mc="http://schemas.openxmlformats.org/markup-compatibility/2006">
              <mc:Choice xmlns:v="urn:schemas-microsoft-com:vml" Requires="v">
                <p:oleObj spid="_x0000_s32788" name="Prism 6" r:id="rId5" imgW="2893690" imgH="2501990" progId="Prism6.Document">
                  <p:embed/>
                </p:oleObj>
              </mc:Choice>
              <mc:Fallback>
                <p:oleObj name="Prism 6" r:id="rId5" imgW="2893690" imgH="2501990" progId="Prism6.Document">
                  <p:embed/>
                  <p:pic>
                    <p:nvPicPr>
                      <p:cNvPr id="0" name=""/>
                      <p:cNvPicPr/>
                      <p:nvPr/>
                    </p:nvPicPr>
                    <p:blipFill>
                      <a:blip r:embed="rId6"/>
                      <a:stretch>
                        <a:fillRect/>
                      </a:stretch>
                    </p:blipFill>
                    <p:spPr>
                      <a:xfrm>
                        <a:off x="606817" y="5616725"/>
                        <a:ext cx="2285345" cy="1975700"/>
                      </a:xfrm>
                      <a:prstGeom prst="rect">
                        <a:avLst/>
                      </a:prstGeom>
                    </p:spPr>
                  </p:pic>
                </p:oleObj>
              </mc:Fallback>
            </mc:AlternateContent>
          </a:graphicData>
        </a:graphic>
      </p:graphicFrame>
      <p:graphicFrame>
        <p:nvGraphicFramePr>
          <p:cNvPr id="7" name="Objet 6"/>
          <p:cNvGraphicFramePr>
            <a:graphicFrameLocks noChangeAspect="1"/>
          </p:cNvGraphicFramePr>
          <p:nvPr>
            <p:extLst>
              <p:ext uri="{D42A27DB-BD31-4B8C-83A1-F6EECF244321}">
                <p14:modId xmlns:p14="http://schemas.microsoft.com/office/powerpoint/2010/main" val="1192228675"/>
              </p:ext>
            </p:extLst>
          </p:nvPr>
        </p:nvGraphicFramePr>
        <p:xfrm>
          <a:off x="614611" y="3257029"/>
          <a:ext cx="2298274" cy="1947796"/>
        </p:xfrm>
        <a:graphic>
          <a:graphicData uri="http://schemas.openxmlformats.org/presentationml/2006/ole">
            <mc:AlternateContent xmlns:mc="http://schemas.openxmlformats.org/markup-compatibility/2006">
              <mc:Choice xmlns:v="urn:schemas-microsoft-com:vml" Requires="v">
                <p:oleObj spid="_x0000_s32789" name="Prism 6" r:id="rId7" imgW="2893690" imgH="2453009" progId="Prism6.Document">
                  <p:embed/>
                </p:oleObj>
              </mc:Choice>
              <mc:Fallback>
                <p:oleObj name="Prism 6" r:id="rId7" imgW="2893690" imgH="2453009" progId="Prism6.Document">
                  <p:embed/>
                  <p:pic>
                    <p:nvPicPr>
                      <p:cNvPr id="0" name=""/>
                      <p:cNvPicPr/>
                      <p:nvPr/>
                    </p:nvPicPr>
                    <p:blipFill>
                      <a:blip r:embed="rId8"/>
                      <a:stretch>
                        <a:fillRect/>
                      </a:stretch>
                    </p:blipFill>
                    <p:spPr>
                      <a:xfrm>
                        <a:off x="614611" y="3257029"/>
                        <a:ext cx="2298274" cy="1947796"/>
                      </a:xfrm>
                      <a:prstGeom prst="rect">
                        <a:avLst/>
                      </a:prstGeom>
                    </p:spPr>
                  </p:pic>
                </p:oleObj>
              </mc:Fallback>
            </mc:AlternateContent>
          </a:graphicData>
        </a:graphic>
      </p:graphicFrame>
      <p:graphicFrame>
        <p:nvGraphicFramePr>
          <p:cNvPr id="11" name="Objet 10"/>
          <p:cNvGraphicFramePr>
            <a:graphicFrameLocks noChangeAspect="1"/>
          </p:cNvGraphicFramePr>
          <p:nvPr>
            <p:extLst>
              <p:ext uri="{D42A27DB-BD31-4B8C-83A1-F6EECF244321}">
                <p14:modId xmlns:p14="http://schemas.microsoft.com/office/powerpoint/2010/main" val="3986185791"/>
              </p:ext>
            </p:extLst>
          </p:nvPr>
        </p:nvGraphicFramePr>
        <p:xfrm>
          <a:off x="3404860" y="5657329"/>
          <a:ext cx="2829850" cy="2444871"/>
        </p:xfrm>
        <a:graphic>
          <a:graphicData uri="http://schemas.openxmlformats.org/presentationml/2006/ole">
            <mc:AlternateContent xmlns:mc="http://schemas.openxmlformats.org/markup-compatibility/2006">
              <mc:Choice xmlns:v="urn:schemas-microsoft-com:vml" Requires="v">
                <p:oleObj spid="_x0000_s32790" name="Prism 6" r:id="rId9" imgW="3594875" imgH="3105608" progId="Prism6.Document">
                  <p:embed/>
                </p:oleObj>
              </mc:Choice>
              <mc:Fallback>
                <p:oleObj name="Prism 6" r:id="rId9" imgW="3594875" imgH="3105608" progId="Prism6.Document">
                  <p:embed/>
                  <p:pic>
                    <p:nvPicPr>
                      <p:cNvPr id="0" name=""/>
                      <p:cNvPicPr/>
                      <p:nvPr/>
                    </p:nvPicPr>
                    <p:blipFill>
                      <a:blip r:embed="rId10"/>
                      <a:stretch>
                        <a:fillRect/>
                      </a:stretch>
                    </p:blipFill>
                    <p:spPr>
                      <a:xfrm>
                        <a:off x="3404860" y="5657329"/>
                        <a:ext cx="2829850" cy="2444871"/>
                      </a:xfrm>
                      <a:prstGeom prst="rect">
                        <a:avLst/>
                      </a:prstGeom>
                    </p:spPr>
                  </p:pic>
                </p:oleObj>
              </mc:Fallback>
            </mc:AlternateContent>
          </a:graphicData>
        </a:graphic>
      </p:graphicFrame>
      <p:graphicFrame>
        <p:nvGraphicFramePr>
          <p:cNvPr id="5" name="Objet 4"/>
          <p:cNvGraphicFramePr>
            <a:graphicFrameLocks noChangeAspect="1"/>
          </p:cNvGraphicFramePr>
          <p:nvPr>
            <p:extLst>
              <p:ext uri="{D42A27DB-BD31-4B8C-83A1-F6EECF244321}">
                <p14:modId xmlns:p14="http://schemas.microsoft.com/office/powerpoint/2010/main" val="360841790"/>
              </p:ext>
            </p:extLst>
          </p:nvPr>
        </p:nvGraphicFramePr>
        <p:xfrm>
          <a:off x="3287135" y="878285"/>
          <a:ext cx="2947575" cy="2482970"/>
        </p:xfrm>
        <a:graphic>
          <a:graphicData uri="http://schemas.openxmlformats.org/presentationml/2006/ole">
            <mc:AlternateContent xmlns:mc="http://schemas.openxmlformats.org/markup-compatibility/2006">
              <mc:Choice xmlns:v="urn:schemas-microsoft-com:vml" Requires="v">
                <p:oleObj spid="_x0000_s32791" name="Prism 6" r:id="rId11" imgW="3686349" imgH="3105608" progId="Prism6.Document">
                  <p:embed/>
                </p:oleObj>
              </mc:Choice>
              <mc:Fallback>
                <p:oleObj name="Prism 6" r:id="rId11" imgW="3686349" imgH="3105608" progId="Prism6.Document">
                  <p:embed/>
                  <p:pic>
                    <p:nvPicPr>
                      <p:cNvPr id="0" name=""/>
                      <p:cNvPicPr/>
                      <p:nvPr/>
                    </p:nvPicPr>
                    <p:blipFill>
                      <a:blip r:embed="rId12"/>
                      <a:stretch>
                        <a:fillRect/>
                      </a:stretch>
                    </p:blipFill>
                    <p:spPr>
                      <a:xfrm>
                        <a:off x="3287135" y="878285"/>
                        <a:ext cx="2947575" cy="2482970"/>
                      </a:xfrm>
                      <a:prstGeom prst="rect">
                        <a:avLst/>
                      </a:prstGeom>
                    </p:spPr>
                  </p:pic>
                </p:oleObj>
              </mc:Fallback>
            </mc:AlternateContent>
          </a:graphicData>
        </a:graphic>
      </p:graphicFrame>
      <p:graphicFrame>
        <p:nvGraphicFramePr>
          <p:cNvPr id="8" name="Objet 7"/>
          <p:cNvGraphicFramePr>
            <a:graphicFrameLocks noChangeAspect="1"/>
          </p:cNvGraphicFramePr>
          <p:nvPr>
            <p:extLst>
              <p:ext uri="{D42A27DB-BD31-4B8C-83A1-F6EECF244321}">
                <p14:modId xmlns:p14="http://schemas.microsoft.com/office/powerpoint/2010/main" val="1005410511"/>
              </p:ext>
            </p:extLst>
          </p:nvPr>
        </p:nvGraphicFramePr>
        <p:xfrm>
          <a:off x="3404860" y="3269729"/>
          <a:ext cx="2829850" cy="2444871"/>
        </p:xfrm>
        <a:graphic>
          <a:graphicData uri="http://schemas.openxmlformats.org/presentationml/2006/ole">
            <mc:AlternateContent xmlns:mc="http://schemas.openxmlformats.org/markup-compatibility/2006">
              <mc:Choice xmlns:v="urn:schemas-microsoft-com:vml" Requires="v">
                <p:oleObj spid="_x0000_s32792" name="Prism 6" r:id="rId13" imgW="3594875" imgH="3105608" progId="Prism6.Document">
                  <p:embed/>
                </p:oleObj>
              </mc:Choice>
              <mc:Fallback>
                <p:oleObj name="Prism 6" r:id="rId13" imgW="3594875" imgH="3105608" progId="Prism6.Document">
                  <p:embed/>
                  <p:pic>
                    <p:nvPicPr>
                      <p:cNvPr id="0" name=""/>
                      <p:cNvPicPr/>
                      <p:nvPr/>
                    </p:nvPicPr>
                    <p:blipFill>
                      <a:blip r:embed="rId14"/>
                      <a:stretch>
                        <a:fillRect/>
                      </a:stretch>
                    </p:blipFill>
                    <p:spPr>
                      <a:xfrm>
                        <a:off x="3404860" y="3269729"/>
                        <a:ext cx="2829850" cy="2444871"/>
                      </a:xfrm>
                      <a:prstGeom prst="rect">
                        <a:avLst/>
                      </a:prstGeom>
                    </p:spPr>
                  </p:pic>
                </p:oleObj>
              </mc:Fallback>
            </mc:AlternateContent>
          </a:graphicData>
        </a:graphic>
      </p:graphicFrame>
      <p:sp>
        <p:nvSpPr>
          <p:cNvPr id="17" name="ZoneTexte 18"/>
          <p:cNvSpPr txBox="1"/>
          <p:nvPr/>
        </p:nvSpPr>
        <p:spPr>
          <a:xfrm>
            <a:off x="3351169" y="696408"/>
            <a:ext cx="285655" cy="380682"/>
          </a:xfrm>
          <a:prstGeom prst="rect">
            <a:avLst/>
          </a:prstGeom>
          <a:noFill/>
        </p:spPr>
        <p:txBody>
          <a:bodyPr wrap="none" rtlCol="0">
            <a:spAutoFit/>
          </a:bodyPr>
          <a:lstStyle/>
          <a:p>
            <a:pPr algn="just">
              <a:lnSpc>
                <a:spcPct val="150000"/>
              </a:lnSpc>
              <a:spcAft>
                <a:spcPts val="1200"/>
              </a:spcAft>
            </a:pPr>
            <a:r>
              <a:rPr lang="fr-FR"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9" name="ZoneTexte 19"/>
          <p:cNvSpPr txBox="1"/>
          <p:nvPr/>
        </p:nvSpPr>
        <p:spPr>
          <a:xfrm>
            <a:off x="459982" y="703160"/>
            <a:ext cx="293670" cy="415498"/>
          </a:xfrm>
          <a:prstGeom prst="rect">
            <a:avLst/>
          </a:prstGeom>
          <a:noFill/>
        </p:spPr>
        <p:txBody>
          <a:bodyPr wrap="none" rtlCol="0">
            <a:spAutoFit/>
          </a:bodyPr>
          <a:lstStyle/>
          <a:p>
            <a:pPr algn="just">
              <a:lnSpc>
                <a:spcPct val="150000"/>
              </a:lnSpc>
              <a:spcAft>
                <a:spcPts val="1200"/>
              </a:spcAft>
            </a:pPr>
            <a:r>
              <a:rPr lang="fr-FR" sz="1400" b="1" dirty="0">
                <a:effectLst/>
                <a:ea typeface="Calibri" panose="020F0502020204030204" pitchFamily="34" charset="0"/>
                <a:cs typeface="Times New Roman" panose="02020603050405020304" pitchFamily="18" charset="0"/>
              </a:rPr>
              <a:t>A</a:t>
            </a:r>
          </a:p>
        </p:txBody>
      </p:sp>
      <p:sp>
        <p:nvSpPr>
          <p:cNvPr id="23" name="ZoneTexte 18"/>
          <p:cNvSpPr txBox="1"/>
          <p:nvPr/>
        </p:nvSpPr>
        <p:spPr>
          <a:xfrm>
            <a:off x="3352551" y="3134140"/>
            <a:ext cx="298480" cy="380682"/>
          </a:xfrm>
          <a:prstGeom prst="rect">
            <a:avLst/>
          </a:prstGeom>
          <a:noFill/>
        </p:spPr>
        <p:txBody>
          <a:bodyPr wrap="none" rtlCol="0">
            <a:spAutoFit/>
          </a:bodyPr>
          <a:lstStyle/>
          <a:p>
            <a:pPr algn="just">
              <a:lnSpc>
                <a:spcPct val="150000"/>
              </a:lnSpc>
              <a:spcAft>
                <a:spcPts val="1200"/>
              </a:spcAft>
            </a:pPr>
            <a:r>
              <a:rPr lang="fr-FR" sz="14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D</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24" name="ZoneTexte 19"/>
          <p:cNvSpPr txBox="1"/>
          <p:nvPr/>
        </p:nvSpPr>
        <p:spPr>
          <a:xfrm>
            <a:off x="474989" y="3140892"/>
            <a:ext cx="279244" cy="382092"/>
          </a:xfrm>
          <a:prstGeom prst="rect">
            <a:avLst/>
          </a:prstGeom>
          <a:noFill/>
        </p:spPr>
        <p:txBody>
          <a:bodyPr wrap="none" rtlCol="0">
            <a:spAutoFit/>
          </a:bodyPr>
          <a:lstStyle/>
          <a:p>
            <a:pPr algn="just">
              <a:lnSpc>
                <a:spcPct val="150000"/>
              </a:lnSpc>
              <a:spcAft>
                <a:spcPts val="1200"/>
              </a:spcAft>
            </a:pPr>
            <a:r>
              <a:rPr lang="fr-FR" sz="1400" b="1" dirty="0">
                <a:ea typeface="Calibri" panose="020F0502020204030204" pitchFamily="34" charset="0"/>
                <a:cs typeface="Times New Roman" panose="02020603050405020304" pitchFamily="18" charset="0"/>
              </a:rPr>
              <a:t>C</a:t>
            </a:r>
            <a:endParaRPr lang="fr-FR" sz="1400" b="1" dirty="0">
              <a:effectLst/>
              <a:ea typeface="Calibri" panose="020F0502020204030204" pitchFamily="34" charset="0"/>
              <a:cs typeface="Times New Roman" panose="02020603050405020304" pitchFamily="18" charset="0"/>
            </a:endParaRPr>
          </a:p>
        </p:txBody>
      </p:sp>
      <p:sp>
        <p:nvSpPr>
          <p:cNvPr id="25" name="ZoneTexte 18"/>
          <p:cNvSpPr txBox="1"/>
          <p:nvPr/>
        </p:nvSpPr>
        <p:spPr>
          <a:xfrm>
            <a:off x="3371741" y="5404008"/>
            <a:ext cx="266420" cy="380682"/>
          </a:xfrm>
          <a:prstGeom prst="rect">
            <a:avLst/>
          </a:prstGeom>
          <a:noFill/>
        </p:spPr>
        <p:txBody>
          <a:bodyPr wrap="none" rtlCol="0">
            <a:spAutoFit/>
          </a:bodyPr>
          <a:lstStyle/>
          <a:p>
            <a:pPr algn="just">
              <a:lnSpc>
                <a:spcPct val="150000"/>
              </a:lnSpc>
              <a:spcAft>
                <a:spcPts val="1200"/>
              </a:spcAft>
            </a:pPr>
            <a:r>
              <a:rPr lang="fr-FR" sz="14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F</a:t>
            </a:r>
            <a:endParaRPr lang="fr-FR" sz="14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26" name="ZoneTexte 19"/>
          <p:cNvSpPr txBox="1"/>
          <p:nvPr/>
        </p:nvSpPr>
        <p:spPr>
          <a:xfrm>
            <a:off x="481355" y="5410760"/>
            <a:ext cx="272832" cy="382092"/>
          </a:xfrm>
          <a:prstGeom prst="rect">
            <a:avLst/>
          </a:prstGeom>
          <a:noFill/>
        </p:spPr>
        <p:txBody>
          <a:bodyPr wrap="none" rtlCol="0">
            <a:spAutoFit/>
          </a:bodyPr>
          <a:lstStyle/>
          <a:p>
            <a:pPr algn="just">
              <a:lnSpc>
                <a:spcPct val="150000"/>
              </a:lnSpc>
              <a:spcAft>
                <a:spcPts val="1200"/>
              </a:spcAft>
            </a:pPr>
            <a:r>
              <a:rPr lang="fr-FR" sz="1400" b="1" dirty="0">
                <a:ea typeface="Calibri" panose="020F0502020204030204" pitchFamily="34" charset="0"/>
                <a:cs typeface="Times New Roman" panose="02020603050405020304" pitchFamily="18" charset="0"/>
              </a:rPr>
              <a:t>E</a:t>
            </a:r>
            <a:endParaRPr lang="fr-FR" sz="1400" b="1"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2424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e 14"/>
          <p:cNvGrpSpPr/>
          <p:nvPr/>
        </p:nvGrpSpPr>
        <p:grpSpPr>
          <a:xfrm>
            <a:off x="568354" y="1747606"/>
            <a:ext cx="4913030" cy="2114494"/>
            <a:chOff x="182880" y="1025817"/>
            <a:chExt cx="4499025" cy="1970638"/>
          </a:xfrm>
        </p:grpSpPr>
        <p:grpSp>
          <p:nvGrpSpPr>
            <p:cNvPr id="7" name="Groupe 6">
              <a:extLst>
                <a:ext uri="{FF2B5EF4-FFF2-40B4-BE49-F238E27FC236}">
                  <a16:creationId xmlns:a16="http://schemas.microsoft.com/office/drawing/2014/main" id="{5737B6B3-A6A3-0340-9BEF-587F30AA07CD}"/>
                </a:ext>
              </a:extLst>
            </p:cNvPr>
            <p:cNvGrpSpPr/>
            <p:nvPr/>
          </p:nvGrpSpPr>
          <p:grpSpPr>
            <a:xfrm>
              <a:off x="182880" y="1027306"/>
              <a:ext cx="4499025" cy="1969149"/>
              <a:chOff x="410901" y="995824"/>
              <a:chExt cx="4499025" cy="1969149"/>
            </a:xfrm>
          </p:grpSpPr>
          <p:pic>
            <p:nvPicPr>
              <p:cNvPr id="8" name="Image 7">
                <a:extLst>
                  <a:ext uri="{FF2B5EF4-FFF2-40B4-BE49-F238E27FC236}">
                    <a16:creationId xmlns:a16="http://schemas.microsoft.com/office/drawing/2014/main" id="{12388B11-3830-284A-A3DB-44DAFF79AB8A}"/>
                  </a:ext>
                </a:extLst>
              </p:cNvPr>
              <p:cNvPicPr/>
              <p:nvPr/>
            </p:nvPicPr>
            <p:blipFill rotWithShape="1">
              <a:blip r:embed="rId2"/>
              <a:srcRect l="48369" t="21754" r="28847" b="45512"/>
              <a:stretch/>
            </p:blipFill>
            <p:spPr bwMode="auto">
              <a:xfrm>
                <a:off x="2964920" y="1328706"/>
                <a:ext cx="1945006" cy="1636267"/>
              </a:xfrm>
              <a:prstGeom prst="rect">
                <a:avLst/>
              </a:prstGeom>
              <a:ln>
                <a:noFill/>
              </a:ln>
              <a:extLst>
                <a:ext uri="{53640926-AAD7-44D8-BBD7-CCE9431645EC}">
                  <a14:shadowObscured xmlns:a14="http://schemas.microsoft.com/office/drawing/2010/main"/>
                </a:ext>
              </a:extLst>
            </p:spPr>
          </p:pic>
          <p:pic>
            <p:nvPicPr>
              <p:cNvPr id="9" name="Image 8">
                <a:extLst>
                  <a:ext uri="{FF2B5EF4-FFF2-40B4-BE49-F238E27FC236}">
                    <a16:creationId xmlns:a16="http://schemas.microsoft.com/office/drawing/2014/main" id="{BCCE2077-8C92-C84E-9B81-0492421965D0}"/>
                  </a:ext>
                </a:extLst>
              </p:cNvPr>
              <p:cNvPicPr/>
              <p:nvPr/>
            </p:nvPicPr>
            <p:blipFill rotWithShape="1">
              <a:blip r:embed="rId2"/>
              <a:srcRect l="28029" t="17289" r="51631" b="59034"/>
              <a:stretch/>
            </p:blipFill>
            <p:spPr bwMode="auto">
              <a:xfrm>
                <a:off x="410901" y="1309477"/>
                <a:ext cx="2758556" cy="1655496"/>
              </a:xfrm>
              <a:prstGeom prst="rect">
                <a:avLst/>
              </a:prstGeom>
              <a:ln>
                <a:noFill/>
              </a:ln>
              <a:extLst>
                <a:ext uri="{53640926-AAD7-44D8-BBD7-CCE9431645EC}">
                  <a14:shadowObscured xmlns:a14="http://schemas.microsoft.com/office/drawing/2010/main"/>
                </a:ext>
              </a:extLst>
            </p:spPr>
          </p:pic>
          <p:sp>
            <p:nvSpPr>
              <p:cNvPr id="10" name="ZoneTexte 9">
                <a:extLst>
                  <a:ext uri="{FF2B5EF4-FFF2-40B4-BE49-F238E27FC236}">
                    <a16:creationId xmlns:a16="http://schemas.microsoft.com/office/drawing/2014/main" id="{BBC182EA-438A-A745-AF92-FB4BE9AC8E03}"/>
                  </a:ext>
                </a:extLst>
              </p:cNvPr>
              <p:cNvSpPr txBox="1"/>
              <p:nvPr/>
            </p:nvSpPr>
            <p:spPr>
              <a:xfrm>
                <a:off x="3119300" y="995824"/>
                <a:ext cx="285656" cy="307777"/>
              </a:xfrm>
              <a:prstGeom prst="rect">
                <a:avLst/>
              </a:prstGeom>
              <a:noFill/>
            </p:spPr>
            <p:txBody>
              <a:bodyPr wrap="none" rtlCol="0">
                <a:spAutoFit/>
              </a:bodyPr>
              <a:lstStyle/>
              <a:p>
                <a:r>
                  <a:rPr lang="fr-FR" sz="1400" b="1" dirty="0"/>
                  <a:t>B</a:t>
                </a:r>
              </a:p>
            </p:txBody>
          </p:sp>
        </p:grpSp>
        <p:sp>
          <p:nvSpPr>
            <p:cNvPr id="14" name="ZoneTexte 13">
              <a:extLst>
                <a:ext uri="{FF2B5EF4-FFF2-40B4-BE49-F238E27FC236}">
                  <a16:creationId xmlns:a16="http://schemas.microsoft.com/office/drawing/2014/main" id="{BBC182EA-438A-A745-AF92-FB4BE9AC8E03}"/>
                </a:ext>
              </a:extLst>
            </p:cNvPr>
            <p:cNvSpPr txBox="1"/>
            <p:nvPr/>
          </p:nvSpPr>
          <p:spPr>
            <a:xfrm>
              <a:off x="553142" y="1025817"/>
              <a:ext cx="293670" cy="307777"/>
            </a:xfrm>
            <a:prstGeom prst="rect">
              <a:avLst/>
            </a:prstGeom>
            <a:noFill/>
          </p:spPr>
          <p:txBody>
            <a:bodyPr wrap="none" rtlCol="0">
              <a:spAutoFit/>
            </a:bodyPr>
            <a:lstStyle/>
            <a:p>
              <a:r>
                <a:rPr lang="fr-FR" sz="1400" b="1" dirty="0"/>
                <a:t>A</a:t>
              </a:r>
            </a:p>
          </p:txBody>
        </p:sp>
      </p:grpSp>
      <p:pic>
        <p:nvPicPr>
          <p:cNvPr id="16" name="Image 15"/>
          <p:cNvPicPr/>
          <p:nvPr/>
        </p:nvPicPr>
        <p:blipFill rotWithShape="1">
          <a:blip r:embed="rId3">
            <a:extLst>
              <a:ext uri="{28A0092B-C50C-407E-A947-70E740481C1C}">
                <a14:useLocalDpi xmlns:a14="http://schemas.microsoft.com/office/drawing/2010/main" val="0"/>
              </a:ext>
            </a:extLst>
          </a:blip>
          <a:srcRect l="48167" t="59519" r="6587" b="7678"/>
          <a:stretch/>
        </p:blipFill>
        <p:spPr bwMode="auto">
          <a:xfrm>
            <a:off x="1139944" y="4383270"/>
            <a:ext cx="3323134" cy="1662823"/>
          </a:xfrm>
          <a:prstGeom prst="rect">
            <a:avLst/>
          </a:prstGeom>
          <a:ln>
            <a:noFill/>
          </a:ln>
          <a:extLst>
            <a:ext uri="{53640926-AAD7-44D8-BBD7-CCE9431645EC}">
              <a14:shadowObscured xmlns:a14="http://schemas.microsoft.com/office/drawing/2010/main"/>
            </a:ext>
          </a:extLst>
        </p:spPr>
      </p:pic>
      <p:sp>
        <p:nvSpPr>
          <p:cNvPr id="17" name="ZoneTexte 16">
            <a:extLst>
              <a:ext uri="{FF2B5EF4-FFF2-40B4-BE49-F238E27FC236}">
                <a16:creationId xmlns:a16="http://schemas.microsoft.com/office/drawing/2014/main" id="{BBC182EA-438A-A745-AF92-FB4BE9AC8E03}"/>
              </a:ext>
            </a:extLst>
          </p:cNvPr>
          <p:cNvSpPr txBox="1"/>
          <p:nvPr/>
        </p:nvSpPr>
        <p:spPr>
          <a:xfrm>
            <a:off x="954457" y="4000316"/>
            <a:ext cx="279244" cy="307777"/>
          </a:xfrm>
          <a:prstGeom prst="rect">
            <a:avLst/>
          </a:prstGeom>
          <a:noFill/>
        </p:spPr>
        <p:txBody>
          <a:bodyPr wrap="none" rtlCol="0">
            <a:spAutoFit/>
          </a:bodyPr>
          <a:lstStyle/>
          <a:p>
            <a:r>
              <a:rPr lang="fr-FR" sz="1400" b="1" dirty="0"/>
              <a:t>C</a:t>
            </a:r>
          </a:p>
        </p:txBody>
      </p:sp>
      <p:sp>
        <p:nvSpPr>
          <p:cNvPr id="20" name="Rectangle 19"/>
          <p:cNvSpPr/>
          <p:nvPr/>
        </p:nvSpPr>
        <p:spPr>
          <a:xfrm>
            <a:off x="12468" y="6295075"/>
            <a:ext cx="6845532" cy="1366528"/>
          </a:xfrm>
          <a:prstGeom prst="rect">
            <a:avLst/>
          </a:prstGeom>
        </p:spPr>
        <p:txBody>
          <a:bodyPr wrap="square">
            <a:spAutoFit/>
          </a:bodyPr>
          <a:lstStyle/>
          <a:p>
            <a:pPr algn="just">
              <a:lnSpc>
                <a:spcPct val="115000"/>
              </a:lnSpc>
              <a:spcAft>
                <a:spcPts val="0"/>
              </a:spcAft>
            </a:pPr>
            <a:r>
              <a:rPr lang="en-GB" sz="1200" b="1" dirty="0">
                <a:latin typeface="Calibri" panose="020F0502020204030204" pitchFamily="34" charset="0"/>
                <a:ea typeface="Calibri" panose="020F0502020204030204" pitchFamily="34" charset="0"/>
                <a:cs typeface="Arial" panose="020B0604020202020204" pitchFamily="34" charset="0"/>
              </a:rPr>
              <a:t>Figure </a:t>
            </a:r>
            <a:r>
              <a:rPr lang="en-GB" sz="1200" b="1" dirty="0" smtClean="0">
                <a:latin typeface="Calibri" panose="020F0502020204030204" pitchFamily="34" charset="0"/>
                <a:ea typeface="Calibri" panose="020F0502020204030204" pitchFamily="34" charset="0"/>
                <a:cs typeface="Arial" panose="020B0604020202020204" pitchFamily="34" charset="0"/>
              </a:rPr>
              <a:t>S2: </a:t>
            </a:r>
            <a:r>
              <a:rPr lang="en-GB" sz="1200" b="1" dirty="0">
                <a:latin typeface="Calibri" panose="020F0502020204030204" pitchFamily="34" charset="0"/>
                <a:ea typeface="Calibri" panose="020F0502020204030204" pitchFamily="34" charset="0"/>
                <a:cs typeface="Arial" panose="020B0604020202020204" pitchFamily="34" charset="0"/>
              </a:rPr>
              <a:t>Mucosa-associated microbiota disturbances at the peak of </a:t>
            </a:r>
            <a:r>
              <a:rPr lang="en-GB" sz="1200" b="1" i="1" dirty="0">
                <a:latin typeface="Calibri" panose="020F0502020204030204" pitchFamily="34" charset="0"/>
                <a:ea typeface="Calibri" panose="020F0502020204030204" pitchFamily="34" charset="0"/>
                <a:cs typeface="Arial" panose="020B0604020202020204" pitchFamily="34" charset="0"/>
              </a:rPr>
              <a:t>C. </a:t>
            </a:r>
            <a:r>
              <a:rPr lang="en-GB" sz="1200" b="1" i="1" dirty="0" err="1">
                <a:latin typeface="Calibri" panose="020F0502020204030204" pitchFamily="34" charset="0"/>
                <a:ea typeface="Calibri" panose="020F0502020204030204" pitchFamily="34" charset="0"/>
                <a:cs typeface="Arial" panose="020B0604020202020204" pitchFamily="34" charset="0"/>
              </a:rPr>
              <a:t>rodentium</a:t>
            </a:r>
            <a:r>
              <a:rPr lang="en-GB" sz="1200" b="1" dirty="0">
                <a:latin typeface="Calibri" panose="020F0502020204030204" pitchFamily="34" charset="0"/>
                <a:ea typeface="Calibri" panose="020F0502020204030204" pitchFamily="34" charset="0"/>
                <a:cs typeface="Arial" panose="020B0604020202020204" pitchFamily="34" charset="0"/>
              </a:rPr>
              <a:t> infection </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GB" sz="1200" dirty="0">
                <a:latin typeface="Calibri" panose="020F0502020204030204" pitchFamily="34" charset="0"/>
                <a:ea typeface="Calibri" panose="020F0502020204030204" pitchFamily="34" charset="0"/>
                <a:cs typeface="Arial" panose="020B0604020202020204" pitchFamily="34" charset="0"/>
              </a:rPr>
              <a:t>(</a:t>
            </a:r>
            <a:r>
              <a:rPr lang="en-GB" sz="1200" b="1" dirty="0">
                <a:latin typeface="Calibri" panose="020F0502020204030204" pitchFamily="34" charset="0"/>
                <a:ea typeface="Calibri" panose="020F0502020204030204" pitchFamily="34" charset="0"/>
                <a:cs typeface="Arial" panose="020B0604020202020204" pitchFamily="34" charset="0"/>
              </a:rPr>
              <a:t>A</a:t>
            </a:r>
            <a:r>
              <a:rPr lang="en-GB" sz="1200" dirty="0">
                <a:latin typeface="Calibri" panose="020F0502020204030204" pitchFamily="34" charset="0"/>
                <a:ea typeface="Calibri" panose="020F0502020204030204" pitchFamily="34" charset="0"/>
                <a:cs typeface="Arial" panose="020B0604020202020204" pitchFamily="34" charset="0"/>
              </a:rPr>
              <a:t>) Rarefaction curves at the peak of infection (8 DPI). Control mice are represented by white circles and infected mice are represented by black circles. Data are presented as mean ± SEM. (</a:t>
            </a:r>
            <a:r>
              <a:rPr lang="en-GB" sz="1200" b="1" dirty="0">
                <a:latin typeface="Calibri" panose="020F0502020204030204" pitchFamily="34" charset="0"/>
                <a:ea typeface="Calibri" panose="020F0502020204030204" pitchFamily="34" charset="0"/>
                <a:cs typeface="Arial" panose="020B0604020202020204" pitchFamily="34" charset="0"/>
              </a:rPr>
              <a:t>B</a:t>
            </a:r>
            <a:r>
              <a:rPr lang="en-GB" sz="1200" dirty="0">
                <a:latin typeface="Calibri" panose="020F0502020204030204" pitchFamily="34" charset="0"/>
                <a:ea typeface="Calibri" panose="020F0502020204030204" pitchFamily="34" charset="0"/>
                <a:cs typeface="Arial" panose="020B0604020202020204" pitchFamily="34" charset="0"/>
              </a:rPr>
              <a:t>) Principal component analysis of the unweighted </a:t>
            </a:r>
            <a:r>
              <a:rPr lang="en-GB" sz="1200" dirty="0" err="1">
                <a:latin typeface="Calibri" panose="020F0502020204030204" pitchFamily="34" charset="0"/>
                <a:ea typeface="Calibri" panose="020F0502020204030204" pitchFamily="34" charset="0"/>
                <a:cs typeface="Arial" panose="020B0604020202020204" pitchFamily="34" charset="0"/>
              </a:rPr>
              <a:t>UniFrac</a:t>
            </a:r>
            <a:r>
              <a:rPr lang="en-GB" sz="1200" dirty="0">
                <a:latin typeface="Calibri" panose="020F0502020204030204" pitchFamily="34" charset="0"/>
                <a:ea typeface="Calibri" panose="020F0502020204030204" pitchFamily="34" charset="0"/>
                <a:cs typeface="Arial" panose="020B0604020202020204" pitchFamily="34" charset="0"/>
              </a:rPr>
              <a:t> distance of control (red plots) and infected mice (blue plots) at 8 DPI p=0.001. (</a:t>
            </a:r>
            <a:r>
              <a:rPr lang="en-GB" sz="1200" b="1" dirty="0">
                <a:latin typeface="Calibri" panose="020F0502020204030204" pitchFamily="34" charset="0"/>
                <a:ea typeface="Calibri" panose="020F0502020204030204" pitchFamily="34" charset="0"/>
                <a:cs typeface="Arial" panose="020B0604020202020204" pitchFamily="34" charset="0"/>
              </a:rPr>
              <a:t>C</a:t>
            </a:r>
            <a:r>
              <a:rPr lang="en-GB" sz="1200" dirty="0">
                <a:latin typeface="Calibri" panose="020F0502020204030204" pitchFamily="34" charset="0"/>
                <a:ea typeface="Calibri" panose="020F0502020204030204" pitchFamily="34" charset="0"/>
                <a:cs typeface="Arial" panose="020B0604020202020204" pitchFamily="34" charset="0"/>
              </a:rPr>
              <a:t>) Relative abundance of bacteria at the family level. </a:t>
            </a:r>
            <a:r>
              <a:rPr lang="en-GB" sz="1200" dirty="0">
                <a:latin typeface="Calibri" panose="020F0502020204030204" pitchFamily="34" charset="0"/>
                <a:ea typeface="Calibri" panose="020F0502020204030204" pitchFamily="34" charset="0"/>
                <a:cs typeface="Times New Roman" panose="02020603050405020304" pitchFamily="18" charset="0"/>
              </a:rPr>
              <a:t>*p&lt;0.05, **p&lt;0.01, ***p&lt;0.001 and ****p&lt;0.0001.</a:t>
            </a:r>
            <a:endParaRPr lang="fr-FR" sz="1200" dirty="0">
              <a:effectLst/>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7398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878718"/>
            <a:ext cx="6858000" cy="941796"/>
          </a:xfrm>
          <a:prstGeom prst="rect">
            <a:avLst/>
          </a:prstGeom>
        </p:spPr>
        <p:txBody>
          <a:bodyPr wrap="square">
            <a:spAutoFit/>
          </a:bodyPr>
          <a:lstStyle/>
          <a:p>
            <a:pPr algn="just">
              <a:lnSpc>
                <a:spcPct val="115000"/>
              </a:lnSpc>
            </a:pPr>
            <a:r>
              <a:rPr lang="en-GB" sz="1200" b="1" dirty="0">
                <a:ea typeface="Calibri" panose="020F0502020204030204" pitchFamily="34" charset="0"/>
                <a:cs typeface="Times New Roman" panose="02020603050405020304" pitchFamily="18" charset="0"/>
              </a:rPr>
              <a:t>Figure </a:t>
            </a:r>
            <a:r>
              <a:rPr lang="en-GB" sz="1200" b="1" dirty="0" smtClean="0">
                <a:ea typeface="Calibri" panose="020F0502020204030204" pitchFamily="34" charset="0"/>
                <a:cs typeface="Times New Roman" panose="02020603050405020304" pitchFamily="18" charset="0"/>
              </a:rPr>
              <a:t>S3: </a:t>
            </a:r>
            <a:r>
              <a:rPr lang="en-GB" sz="1200" b="1" dirty="0">
                <a:ea typeface="Calibri" panose="020F0502020204030204" pitchFamily="34" charset="0"/>
                <a:cs typeface="Times New Roman" panose="02020603050405020304" pitchFamily="18" charset="0"/>
              </a:rPr>
              <a:t>SCFAs </a:t>
            </a:r>
            <a:r>
              <a:rPr lang="en-GB" sz="1200" b="1" dirty="0">
                <a:latin typeface="Calibri" panose="020F0502020204030204" pitchFamily="34" charset="0"/>
                <a:ea typeface="Calibri" panose="020F0502020204030204" pitchFamily="34" charset="0"/>
                <a:cs typeface="Arial" panose="020B0604020202020204" pitchFamily="34" charset="0"/>
              </a:rPr>
              <a:t>changes at the peak and after a </a:t>
            </a:r>
            <a:r>
              <a:rPr lang="en-GB" sz="1200" b="1" i="1" dirty="0">
                <a:latin typeface="Calibri" panose="020F0502020204030204" pitchFamily="34" charset="0"/>
                <a:ea typeface="Calibri" panose="020F0502020204030204" pitchFamily="34" charset="0"/>
                <a:cs typeface="Arial" panose="020B0604020202020204" pitchFamily="34" charset="0"/>
              </a:rPr>
              <a:t>C. </a:t>
            </a:r>
            <a:r>
              <a:rPr lang="en-GB" sz="1200" b="1" i="1" dirty="0" err="1">
                <a:latin typeface="Calibri" panose="020F0502020204030204" pitchFamily="34" charset="0"/>
                <a:ea typeface="Calibri" panose="020F0502020204030204" pitchFamily="34" charset="0"/>
                <a:cs typeface="Arial" panose="020B0604020202020204" pitchFamily="34" charset="0"/>
              </a:rPr>
              <a:t>rodentium</a:t>
            </a:r>
            <a:r>
              <a:rPr lang="en-GB" sz="1200" b="1" dirty="0">
                <a:latin typeface="Calibri" panose="020F0502020204030204" pitchFamily="34" charset="0"/>
                <a:ea typeface="Calibri" panose="020F0502020204030204" pitchFamily="34" charset="0"/>
                <a:cs typeface="Arial" panose="020B0604020202020204" pitchFamily="34" charset="0"/>
              </a:rPr>
              <a:t> infection </a:t>
            </a:r>
            <a:endParaRPr lang="fr-FR" sz="1200" dirty="0">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GB" sz="1200" dirty="0">
                <a:ea typeface="Calibri" panose="020F0502020204030204" pitchFamily="34" charset="0"/>
                <a:cs typeface="Times New Roman" panose="02020603050405020304" pitchFamily="18" charset="0"/>
              </a:rPr>
              <a:t>SCFAs </a:t>
            </a:r>
            <a:r>
              <a:rPr lang="en-GB" sz="1200" dirty="0">
                <a:latin typeface="Calibri" panose="020F0502020204030204" pitchFamily="34" charset="0"/>
                <a:ea typeface="Calibri" panose="020F0502020204030204" pitchFamily="34" charset="0"/>
                <a:cs typeface="Arial" panose="020B0604020202020204" pitchFamily="34" charset="0"/>
              </a:rPr>
              <a:t>were quantified by gas liquid chromatography in </a:t>
            </a:r>
            <a:r>
              <a:rPr lang="en-GB" sz="1200" dirty="0" err="1">
                <a:latin typeface="Calibri" panose="020F0502020204030204" pitchFamily="34" charset="0"/>
                <a:ea typeface="Calibri" panose="020F0502020204030204" pitchFamily="34" charset="0"/>
                <a:cs typeface="Arial" panose="020B0604020202020204" pitchFamily="34" charset="0"/>
              </a:rPr>
              <a:t>feces</a:t>
            </a:r>
            <a:r>
              <a:rPr lang="en-GB" sz="1200" dirty="0">
                <a:latin typeface="Calibri" panose="020F0502020204030204" pitchFamily="34" charset="0"/>
                <a:ea typeface="Calibri" panose="020F0502020204030204" pitchFamily="34" charset="0"/>
                <a:cs typeface="Arial" panose="020B0604020202020204" pitchFamily="34" charset="0"/>
              </a:rPr>
              <a:t> of infected and control mice at 8 DPI (n=11-12 per group). </a:t>
            </a:r>
            <a:r>
              <a:rPr lang="en-GB" sz="1200" dirty="0">
                <a:ea typeface="Calibri" panose="020F0502020204030204" pitchFamily="34" charset="0"/>
                <a:cs typeface="Times New Roman" panose="02020603050405020304" pitchFamily="18" charset="0"/>
              </a:rPr>
              <a:t>(</a:t>
            </a:r>
            <a:r>
              <a:rPr lang="en-GB" sz="1200" b="1" dirty="0">
                <a:ea typeface="Calibri" panose="020F0502020204030204" pitchFamily="34" charset="0"/>
                <a:cs typeface="Times New Roman" panose="02020603050405020304" pitchFamily="18" charset="0"/>
              </a:rPr>
              <a:t>A</a:t>
            </a:r>
            <a:r>
              <a:rPr lang="en-GB" sz="1200" dirty="0">
                <a:ea typeface="Calibri" panose="020F0502020204030204" pitchFamily="34" charset="0"/>
                <a:cs typeface="Times New Roman" panose="02020603050405020304" pitchFamily="18" charset="0"/>
              </a:rPr>
              <a:t>) </a:t>
            </a:r>
            <a:r>
              <a:rPr lang="en-GB" sz="1200" dirty="0">
                <a:latin typeface="Calibri" panose="020F0502020204030204" pitchFamily="34" charset="0"/>
                <a:ea typeface="Calibri" panose="020F0502020204030204" pitchFamily="34" charset="0"/>
                <a:cs typeface="Arial" panose="020B0604020202020204" pitchFamily="34" charset="0"/>
              </a:rPr>
              <a:t>Concentration of acetate, propionate and butyrate at the peak of infection and (</a:t>
            </a:r>
            <a:r>
              <a:rPr lang="en-GB" sz="1200" b="1" dirty="0">
                <a:latin typeface="Calibri" panose="020F0502020204030204" pitchFamily="34" charset="0"/>
                <a:ea typeface="Calibri" panose="020F0502020204030204" pitchFamily="34" charset="0"/>
                <a:cs typeface="Arial" panose="020B0604020202020204" pitchFamily="34" charset="0"/>
              </a:rPr>
              <a:t>B</a:t>
            </a:r>
            <a:r>
              <a:rPr lang="en-GB" sz="1200" dirty="0">
                <a:latin typeface="Calibri" panose="020F0502020204030204" pitchFamily="34" charset="0"/>
                <a:ea typeface="Calibri" panose="020F0502020204030204" pitchFamily="34" charset="0"/>
                <a:cs typeface="Arial" panose="020B0604020202020204" pitchFamily="34" charset="0"/>
              </a:rPr>
              <a:t>) in the post-infectious </a:t>
            </a:r>
            <a:r>
              <a:rPr lang="en-GB" sz="1200" dirty="0" smtClean="0">
                <a:latin typeface="Calibri" panose="020F0502020204030204" pitchFamily="34" charset="0"/>
                <a:ea typeface="Calibri" panose="020F0502020204030204" pitchFamily="34" charset="0"/>
                <a:cs typeface="Arial" panose="020B0604020202020204" pitchFamily="34" charset="0"/>
              </a:rPr>
              <a:t>phase </a:t>
            </a:r>
            <a:r>
              <a:rPr lang="en-GB" sz="1200" dirty="0">
                <a:latin typeface="Calibri" panose="020F0502020204030204" pitchFamily="34" charset="0"/>
                <a:ea typeface="Calibri" panose="020F0502020204030204" pitchFamily="34" charset="0"/>
                <a:cs typeface="Arial" panose="020B0604020202020204" pitchFamily="34" charset="0"/>
              </a:rPr>
              <a:t>***p&lt;0.001.</a:t>
            </a:r>
            <a:endParaRPr lang="fr-FR" sz="1200" dirty="0">
              <a:effectLst/>
              <a:ea typeface="Calibri" panose="020F0502020204030204" pitchFamily="34" charset="0"/>
              <a:cs typeface="Times New Roman" panose="02020603050405020304" pitchFamily="18" charset="0"/>
            </a:endParaRPr>
          </a:p>
        </p:txBody>
      </p:sp>
      <p:sp>
        <p:nvSpPr>
          <p:cNvPr id="16" name="Rectangle 15"/>
          <p:cNvSpPr/>
          <p:nvPr/>
        </p:nvSpPr>
        <p:spPr>
          <a:xfrm>
            <a:off x="2475269" y="348914"/>
            <a:ext cx="1907461" cy="292259"/>
          </a:xfrm>
          <a:prstGeom prst="rect">
            <a:avLst/>
          </a:prstGeom>
        </p:spPr>
        <p:txBody>
          <a:bodyPr wrap="square">
            <a:spAutoFit/>
          </a:bodyPr>
          <a:lstStyle/>
          <a:p>
            <a:pPr algn="ctr">
              <a:lnSpc>
                <a:spcPct val="115000"/>
              </a:lnSpc>
              <a:spcAft>
                <a:spcPts val="0"/>
              </a:spcAft>
            </a:pPr>
            <a:r>
              <a:rPr lang="en-GB" sz="1200" b="1" dirty="0" smtClean="0">
                <a:ea typeface="Calibri" panose="020F0502020204030204" pitchFamily="34" charset="0"/>
                <a:cs typeface="Times New Roman" panose="02020603050405020304" pitchFamily="18" charset="0"/>
              </a:rPr>
              <a:t>Infectious phase </a:t>
            </a:r>
            <a:r>
              <a:rPr lang="en-GB" sz="1200" b="1" dirty="0">
                <a:ea typeface="Calibri" panose="020F0502020204030204" pitchFamily="34" charset="0"/>
                <a:cs typeface="Times New Roman" panose="02020603050405020304" pitchFamily="18" charset="0"/>
              </a:rPr>
              <a:t>(8 DPI)</a:t>
            </a:r>
            <a:endParaRPr lang="fr-FR" sz="1200" dirty="0">
              <a:effectLst/>
              <a:ea typeface="Calibri" panose="020F0502020204030204" pitchFamily="34" charset="0"/>
              <a:cs typeface="Times New Roman" panose="02020603050405020304" pitchFamily="18" charset="0"/>
            </a:endParaRPr>
          </a:p>
        </p:txBody>
      </p:sp>
      <p:sp>
        <p:nvSpPr>
          <p:cNvPr id="17" name="Rectangle 16"/>
          <p:cNvSpPr/>
          <p:nvPr/>
        </p:nvSpPr>
        <p:spPr>
          <a:xfrm>
            <a:off x="2356647" y="3002678"/>
            <a:ext cx="2144703" cy="304699"/>
          </a:xfrm>
          <a:prstGeom prst="rect">
            <a:avLst/>
          </a:prstGeom>
        </p:spPr>
        <p:txBody>
          <a:bodyPr wrap="square">
            <a:spAutoFit/>
          </a:bodyPr>
          <a:lstStyle/>
          <a:p>
            <a:pPr algn="ctr">
              <a:lnSpc>
                <a:spcPct val="115000"/>
              </a:lnSpc>
              <a:spcAft>
                <a:spcPts val="0"/>
              </a:spcAft>
            </a:pPr>
            <a:r>
              <a:rPr lang="en-GB" sz="1200" b="1" dirty="0" smtClean="0">
                <a:ea typeface="Calibri" panose="020F0502020204030204" pitchFamily="34" charset="0"/>
                <a:cs typeface="Times New Roman" panose="02020603050405020304" pitchFamily="18" charset="0"/>
              </a:rPr>
              <a:t>Post-infectious phase </a:t>
            </a:r>
            <a:r>
              <a:rPr lang="en-GB" sz="1200" b="1" dirty="0">
                <a:ea typeface="Calibri" panose="020F0502020204030204" pitchFamily="34" charset="0"/>
                <a:cs typeface="Times New Roman" panose="02020603050405020304" pitchFamily="18" charset="0"/>
              </a:rPr>
              <a:t>(24 DPI)</a:t>
            </a:r>
            <a:endParaRPr lang="fr-FR" sz="1200" dirty="0">
              <a:effectLst/>
              <a:ea typeface="Calibri" panose="020F0502020204030204" pitchFamily="34" charset="0"/>
              <a:cs typeface="Times New Roman" panose="02020603050405020304" pitchFamily="18" charset="0"/>
            </a:endParaRPr>
          </a:p>
        </p:txBody>
      </p:sp>
      <p:sp>
        <p:nvSpPr>
          <p:cNvPr id="19" name="ZoneTexte 18">
            <a:extLst>
              <a:ext uri="{FF2B5EF4-FFF2-40B4-BE49-F238E27FC236}">
                <a16:creationId xmlns:a16="http://schemas.microsoft.com/office/drawing/2014/main" id="{658BBC4E-5266-1B4D-A579-41EF65A9DC3E}"/>
              </a:ext>
            </a:extLst>
          </p:cNvPr>
          <p:cNvSpPr txBox="1"/>
          <p:nvPr/>
        </p:nvSpPr>
        <p:spPr>
          <a:xfrm>
            <a:off x="174357" y="3037024"/>
            <a:ext cx="285656" cy="307777"/>
          </a:xfrm>
          <a:prstGeom prst="rect">
            <a:avLst/>
          </a:prstGeom>
          <a:noFill/>
        </p:spPr>
        <p:txBody>
          <a:bodyPr wrap="none" rtlCol="0">
            <a:spAutoFit/>
          </a:bodyPr>
          <a:lstStyle/>
          <a:p>
            <a:r>
              <a:rPr lang="fr-FR" sz="1400" b="1" dirty="0"/>
              <a:t>B</a:t>
            </a:r>
          </a:p>
        </p:txBody>
      </p:sp>
      <p:sp>
        <p:nvSpPr>
          <p:cNvPr id="20" name="ZoneTexte 19">
            <a:extLst>
              <a:ext uri="{FF2B5EF4-FFF2-40B4-BE49-F238E27FC236}">
                <a16:creationId xmlns:a16="http://schemas.microsoft.com/office/drawing/2014/main" id="{0FB4F6E0-44B3-574D-96AD-6169941765B2}"/>
              </a:ext>
            </a:extLst>
          </p:cNvPr>
          <p:cNvSpPr txBox="1"/>
          <p:nvPr/>
        </p:nvSpPr>
        <p:spPr>
          <a:xfrm>
            <a:off x="174357" y="457574"/>
            <a:ext cx="293670" cy="307777"/>
          </a:xfrm>
          <a:prstGeom prst="rect">
            <a:avLst/>
          </a:prstGeom>
          <a:noFill/>
        </p:spPr>
        <p:txBody>
          <a:bodyPr wrap="none" rtlCol="0">
            <a:spAutoFit/>
          </a:bodyPr>
          <a:lstStyle/>
          <a:p>
            <a:r>
              <a:rPr lang="fr-FR" sz="1400" b="1" dirty="0"/>
              <a:t>A</a:t>
            </a:r>
          </a:p>
        </p:txBody>
      </p:sp>
      <p:graphicFrame>
        <p:nvGraphicFramePr>
          <p:cNvPr id="2" name="Objet 1"/>
          <p:cNvGraphicFramePr>
            <a:graphicFrameLocks noChangeAspect="1"/>
          </p:cNvGraphicFramePr>
          <p:nvPr>
            <p:extLst>
              <p:ext uri="{D42A27DB-BD31-4B8C-83A1-F6EECF244321}">
                <p14:modId xmlns:p14="http://schemas.microsoft.com/office/powerpoint/2010/main" val="2798597078"/>
              </p:ext>
            </p:extLst>
          </p:nvPr>
        </p:nvGraphicFramePr>
        <p:xfrm>
          <a:off x="53879" y="575741"/>
          <a:ext cx="2532460" cy="2286762"/>
        </p:xfrm>
        <a:graphic>
          <a:graphicData uri="http://schemas.openxmlformats.org/presentationml/2006/ole">
            <mc:AlternateContent xmlns:mc="http://schemas.openxmlformats.org/markup-compatibility/2006">
              <mc:Choice xmlns:v="urn:schemas-microsoft-com:vml" Requires="v">
                <p:oleObj spid="_x0000_s33811" name="Prism 6" r:id="rId3" imgW="2716864" imgH="2453009" progId="Prism6.Document">
                  <p:embed/>
                </p:oleObj>
              </mc:Choice>
              <mc:Fallback>
                <p:oleObj name="Prism 6" r:id="rId3" imgW="2716864" imgH="2453009" progId="Prism6.Document">
                  <p:embed/>
                  <p:pic>
                    <p:nvPicPr>
                      <p:cNvPr id="0" name=""/>
                      <p:cNvPicPr/>
                      <p:nvPr/>
                    </p:nvPicPr>
                    <p:blipFill>
                      <a:blip r:embed="rId4"/>
                      <a:stretch>
                        <a:fillRect/>
                      </a:stretch>
                    </p:blipFill>
                    <p:spPr>
                      <a:xfrm>
                        <a:off x="53879" y="575741"/>
                        <a:ext cx="2532460" cy="2286762"/>
                      </a:xfrm>
                      <a:prstGeom prst="rect">
                        <a:avLst/>
                      </a:prstGeom>
                    </p:spPr>
                  </p:pic>
                </p:oleObj>
              </mc:Fallback>
            </mc:AlternateContent>
          </a:graphicData>
        </a:graphic>
      </p:graphicFrame>
      <p:graphicFrame>
        <p:nvGraphicFramePr>
          <p:cNvPr id="4" name="Objet 3"/>
          <p:cNvGraphicFramePr>
            <a:graphicFrameLocks noChangeAspect="1"/>
          </p:cNvGraphicFramePr>
          <p:nvPr>
            <p:extLst>
              <p:ext uri="{D42A27DB-BD31-4B8C-83A1-F6EECF244321}">
                <p14:modId xmlns:p14="http://schemas.microsoft.com/office/powerpoint/2010/main" val="2495818040"/>
              </p:ext>
            </p:extLst>
          </p:nvPr>
        </p:nvGraphicFramePr>
        <p:xfrm>
          <a:off x="2198582" y="575740"/>
          <a:ext cx="2532460" cy="2286762"/>
        </p:xfrm>
        <a:graphic>
          <a:graphicData uri="http://schemas.openxmlformats.org/presentationml/2006/ole">
            <mc:AlternateContent xmlns:mc="http://schemas.openxmlformats.org/markup-compatibility/2006">
              <mc:Choice xmlns:v="urn:schemas-microsoft-com:vml" Requires="v">
                <p:oleObj spid="_x0000_s33812" name="Prism 6" r:id="rId5" imgW="2716864" imgH="2453009" progId="Prism6.Document">
                  <p:embed/>
                </p:oleObj>
              </mc:Choice>
              <mc:Fallback>
                <p:oleObj name="Prism 6" r:id="rId5" imgW="2716864" imgH="2453009" progId="Prism6.Document">
                  <p:embed/>
                  <p:pic>
                    <p:nvPicPr>
                      <p:cNvPr id="0" name=""/>
                      <p:cNvPicPr/>
                      <p:nvPr/>
                    </p:nvPicPr>
                    <p:blipFill>
                      <a:blip r:embed="rId6"/>
                      <a:stretch>
                        <a:fillRect/>
                      </a:stretch>
                    </p:blipFill>
                    <p:spPr>
                      <a:xfrm>
                        <a:off x="2198582" y="575740"/>
                        <a:ext cx="2532460" cy="2286762"/>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4150270450"/>
              </p:ext>
            </p:extLst>
          </p:nvPr>
        </p:nvGraphicFramePr>
        <p:xfrm>
          <a:off x="4381440" y="544846"/>
          <a:ext cx="2532460" cy="2286762"/>
        </p:xfrm>
        <a:graphic>
          <a:graphicData uri="http://schemas.openxmlformats.org/presentationml/2006/ole">
            <mc:AlternateContent xmlns:mc="http://schemas.openxmlformats.org/markup-compatibility/2006">
              <mc:Choice xmlns:v="urn:schemas-microsoft-com:vml" Requires="v">
                <p:oleObj spid="_x0000_s33813" name="Prism 6" r:id="rId7" imgW="2716864" imgH="2453009" progId="Prism6.Document">
                  <p:embed/>
                </p:oleObj>
              </mc:Choice>
              <mc:Fallback>
                <p:oleObj name="Prism 6" r:id="rId7" imgW="2716864" imgH="2453009" progId="Prism6.Document">
                  <p:embed/>
                  <p:pic>
                    <p:nvPicPr>
                      <p:cNvPr id="0" name=""/>
                      <p:cNvPicPr/>
                      <p:nvPr/>
                    </p:nvPicPr>
                    <p:blipFill>
                      <a:blip r:embed="rId8"/>
                      <a:stretch>
                        <a:fillRect/>
                      </a:stretch>
                    </p:blipFill>
                    <p:spPr>
                      <a:xfrm>
                        <a:off x="4381440" y="544846"/>
                        <a:ext cx="2532460" cy="2286762"/>
                      </a:xfrm>
                      <a:prstGeom prst="rect">
                        <a:avLst/>
                      </a:prstGeom>
                    </p:spPr>
                  </p:pic>
                </p:oleObj>
              </mc:Fallback>
            </mc:AlternateContent>
          </a:graphicData>
        </a:graphic>
      </p:graphicFrame>
      <p:graphicFrame>
        <p:nvGraphicFramePr>
          <p:cNvPr id="14" name="Objet 13"/>
          <p:cNvGraphicFramePr>
            <a:graphicFrameLocks noChangeAspect="1"/>
          </p:cNvGraphicFramePr>
          <p:nvPr>
            <p:extLst>
              <p:ext uri="{D42A27DB-BD31-4B8C-83A1-F6EECF244321}">
                <p14:modId xmlns:p14="http://schemas.microsoft.com/office/powerpoint/2010/main" val="2197698960"/>
              </p:ext>
            </p:extLst>
          </p:nvPr>
        </p:nvGraphicFramePr>
        <p:xfrm>
          <a:off x="53879" y="3232596"/>
          <a:ext cx="2494706" cy="2252670"/>
        </p:xfrm>
        <a:graphic>
          <a:graphicData uri="http://schemas.openxmlformats.org/presentationml/2006/ole">
            <mc:AlternateContent xmlns:mc="http://schemas.openxmlformats.org/markup-compatibility/2006">
              <mc:Choice xmlns:v="urn:schemas-microsoft-com:vml" Requires="v">
                <p:oleObj spid="_x0000_s33814" name="Prism 6" r:id="rId9" imgW="2716864" imgH="2453009" progId="Prism6.Document">
                  <p:embed/>
                </p:oleObj>
              </mc:Choice>
              <mc:Fallback>
                <p:oleObj name="Prism 6" r:id="rId9" imgW="2716864" imgH="2453009" progId="Prism6.Document">
                  <p:embed/>
                  <p:pic>
                    <p:nvPicPr>
                      <p:cNvPr id="0" name=""/>
                      <p:cNvPicPr/>
                      <p:nvPr/>
                    </p:nvPicPr>
                    <p:blipFill>
                      <a:blip r:embed="rId10"/>
                      <a:stretch>
                        <a:fillRect/>
                      </a:stretch>
                    </p:blipFill>
                    <p:spPr>
                      <a:xfrm>
                        <a:off x="53879" y="3232596"/>
                        <a:ext cx="2494706" cy="2252670"/>
                      </a:xfrm>
                      <a:prstGeom prst="rect">
                        <a:avLst/>
                      </a:prstGeom>
                    </p:spPr>
                  </p:pic>
                </p:oleObj>
              </mc:Fallback>
            </mc:AlternateContent>
          </a:graphicData>
        </a:graphic>
      </p:graphicFrame>
      <p:graphicFrame>
        <p:nvGraphicFramePr>
          <p:cNvPr id="18" name="Objet 17"/>
          <p:cNvGraphicFramePr>
            <a:graphicFrameLocks noChangeAspect="1"/>
          </p:cNvGraphicFramePr>
          <p:nvPr>
            <p:extLst>
              <p:ext uri="{D42A27DB-BD31-4B8C-83A1-F6EECF244321}">
                <p14:modId xmlns:p14="http://schemas.microsoft.com/office/powerpoint/2010/main" val="2872806695"/>
              </p:ext>
            </p:extLst>
          </p:nvPr>
        </p:nvGraphicFramePr>
        <p:xfrm>
          <a:off x="2235242" y="3194165"/>
          <a:ext cx="2494706" cy="2270167"/>
        </p:xfrm>
        <a:graphic>
          <a:graphicData uri="http://schemas.openxmlformats.org/presentationml/2006/ole">
            <mc:AlternateContent xmlns:mc="http://schemas.openxmlformats.org/markup-compatibility/2006">
              <mc:Choice xmlns:v="urn:schemas-microsoft-com:vml" Requires="v">
                <p:oleObj spid="_x0000_s33815" name="Prism 6" r:id="rId11" imgW="2716864" imgH="2471377" progId="Prism6.Document">
                  <p:embed/>
                </p:oleObj>
              </mc:Choice>
              <mc:Fallback>
                <p:oleObj name="Prism 6" r:id="rId11" imgW="2716864" imgH="2471377" progId="Prism6.Document">
                  <p:embed/>
                  <p:pic>
                    <p:nvPicPr>
                      <p:cNvPr id="0" name=""/>
                      <p:cNvPicPr/>
                      <p:nvPr/>
                    </p:nvPicPr>
                    <p:blipFill>
                      <a:blip r:embed="rId12"/>
                      <a:stretch>
                        <a:fillRect/>
                      </a:stretch>
                    </p:blipFill>
                    <p:spPr>
                      <a:xfrm>
                        <a:off x="2235242" y="3194165"/>
                        <a:ext cx="2494706" cy="2270167"/>
                      </a:xfrm>
                      <a:prstGeom prst="rect">
                        <a:avLst/>
                      </a:prstGeom>
                    </p:spPr>
                  </p:pic>
                </p:oleObj>
              </mc:Fallback>
            </mc:AlternateContent>
          </a:graphicData>
        </a:graphic>
      </p:graphicFrame>
      <p:graphicFrame>
        <p:nvGraphicFramePr>
          <p:cNvPr id="21" name="Objet 20"/>
          <p:cNvGraphicFramePr>
            <a:graphicFrameLocks noChangeAspect="1"/>
          </p:cNvGraphicFramePr>
          <p:nvPr>
            <p:extLst>
              <p:ext uri="{D42A27DB-BD31-4B8C-83A1-F6EECF244321}">
                <p14:modId xmlns:p14="http://schemas.microsoft.com/office/powerpoint/2010/main" val="581493597"/>
              </p:ext>
            </p:extLst>
          </p:nvPr>
        </p:nvGraphicFramePr>
        <p:xfrm>
          <a:off x="4378505" y="3211662"/>
          <a:ext cx="2494706" cy="2252670"/>
        </p:xfrm>
        <a:graphic>
          <a:graphicData uri="http://schemas.openxmlformats.org/presentationml/2006/ole">
            <mc:AlternateContent xmlns:mc="http://schemas.openxmlformats.org/markup-compatibility/2006">
              <mc:Choice xmlns:v="urn:schemas-microsoft-com:vml" Requires="v">
                <p:oleObj spid="_x0000_s33816" name="Prism 6" r:id="rId13" imgW="2716864" imgH="2453009" progId="Prism6.Document">
                  <p:embed/>
                </p:oleObj>
              </mc:Choice>
              <mc:Fallback>
                <p:oleObj name="Prism 6" r:id="rId13" imgW="2716864" imgH="2453009" progId="Prism6.Document">
                  <p:embed/>
                  <p:pic>
                    <p:nvPicPr>
                      <p:cNvPr id="0" name=""/>
                      <p:cNvPicPr/>
                      <p:nvPr/>
                    </p:nvPicPr>
                    <p:blipFill>
                      <a:blip r:embed="rId14"/>
                      <a:stretch>
                        <a:fillRect/>
                      </a:stretch>
                    </p:blipFill>
                    <p:spPr>
                      <a:xfrm>
                        <a:off x="4378505" y="3211662"/>
                        <a:ext cx="2494706" cy="2252670"/>
                      </a:xfrm>
                      <a:prstGeom prst="rect">
                        <a:avLst/>
                      </a:prstGeom>
                    </p:spPr>
                  </p:pic>
                </p:oleObj>
              </mc:Fallback>
            </mc:AlternateContent>
          </a:graphicData>
        </a:graphic>
      </p:graphicFrame>
    </p:spTree>
    <p:extLst>
      <p:ext uri="{BB962C8B-B14F-4D97-AF65-F5344CB8AC3E}">
        <p14:creationId xmlns:p14="http://schemas.microsoft.com/office/powerpoint/2010/main" val="2797650125"/>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2C1DAABB65894A95FEAF10FA34C4E4" ma:contentTypeVersion="13" ma:contentTypeDescription="Crée un document." ma:contentTypeScope="" ma:versionID="9d4162831d8fe5a5e4c8484761da78a1">
  <xsd:schema xmlns:xsd="http://www.w3.org/2001/XMLSchema" xmlns:xs="http://www.w3.org/2001/XMLSchema" xmlns:p="http://schemas.microsoft.com/office/2006/metadata/properties" xmlns:ns3="2729c022-c8db-4bbf-80b2-6860b554e6b8" xmlns:ns4="c1b2b83d-1991-4cb9-abfd-a7db96fc39b3" targetNamespace="http://schemas.microsoft.com/office/2006/metadata/properties" ma:root="true" ma:fieldsID="b84a5b32552d42dc76dc1661c149786b" ns3:_="" ns4:_="">
    <xsd:import namespace="2729c022-c8db-4bbf-80b2-6860b554e6b8"/>
    <xsd:import namespace="c1b2b83d-1991-4cb9-abfd-a7db96fc39b3"/>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29c022-c8db-4bbf-80b2-6860b554e6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b2b83d-1991-4cb9-abfd-a7db96fc39b3"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SharingHintHash" ma:index="20"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7A83F3-FA46-4C3D-B444-DA3564365FC0}">
  <ds:schemaRefs>
    <ds:schemaRef ds:uri="http://schemas.microsoft.com/sharepoint/v3/contenttype/forms"/>
  </ds:schemaRefs>
</ds:datastoreItem>
</file>

<file path=customXml/itemProps2.xml><?xml version="1.0" encoding="utf-8"?>
<ds:datastoreItem xmlns:ds="http://schemas.openxmlformats.org/officeDocument/2006/customXml" ds:itemID="{B5550613-1B78-4008-9812-CF5F8648B354}">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c1b2b83d-1991-4cb9-abfd-a7db96fc39b3"/>
    <ds:schemaRef ds:uri="http://purl.org/dc/terms/"/>
    <ds:schemaRef ds:uri="http://schemas.openxmlformats.org/package/2006/metadata/core-properties"/>
    <ds:schemaRef ds:uri="2729c022-c8db-4bbf-80b2-6860b554e6b8"/>
    <ds:schemaRef ds:uri="http://www.w3.org/XML/1998/namespace"/>
    <ds:schemaRef ds:uri="http://purl.org/dc/dcmitype/"/>
  </ds:schemaRefs>
</ds:datastoreItem>
</file>

<file path=customXml/itemProps3.xml><?xml version="1.0" encoding="utf-8"?>
<ds:datastoreItem xmlns:ds="http://schemas.openxmlformats.org/officeDocument/2006/customXml" ds:itemID="{5597C8B2-133B-4F23-BC91-46A576E61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29c022-c8db-4bbf-80b2-6860b554e6b8"/>
    <ds:schemaRef ds:uri="c1b2b83d-1991-4cb9-abfd-a7db96fc3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10486</TotalTime>
  <Words>2162</Words>
  <Application>Microsoft Office PowerPoint</Application>
  <PresentationFormat>Format A4 (210 x 297 mm)</PresentationFormat>
  <Paragraphs>97</Paragraphs>
  <Slides>13</Slides>
  <Notes>0</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3</vt:i4>
      </vt:variant>
      <vt:variant>
        <vt:lpstr>Titres des diapositives</vt:lpstr>
      </vt:variant>
      <vt:variant>
        <vt:i4>13</vt:i4>
      </vt:variant>
    </vt:vector>
  </HeadingPairs>
  <TitlesOfParts>
    <vt:vector size="23" baseType="lpstr">
      <vt:lpstr>Arial</vt:lpstr>
      <vt:lpstr>Arimo</vt:lpstr>
      <vt:lpstr>Calibri</vt:lpstr>
      <vt:lpstr>Calibri Light</vt:lpstr>
      <vt:lpstr>Cambria</vt:lpstr>
      <vt:lpstr>Times New Roman</vt:lpstr>
      <vt:lpstr>Thème Office</vt:lpstr>
      <vt:lpstr>Prism 6</vt:lpstr>
      <vt:lpstr>GraphPad Prism 6 Project</vt:lpstr>
      <vt:lpstr>Prism 7</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Maëva Meynier</dc:creator>
  <cp:lastModifiedBy>Frederic Carvalho</cp:lastModifiedBy>
  <cp:revision>351</cp:revision>
  <dcterms:created xsi:type="dcterms:W3CDTF">2020-03-31T09:00:12Z</dcterms:created>
  <dcterms:modified xsi:type="dcterms:W3CDTF">2021-11-11T09:48:44Z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0x010100E32C1DAABB65894A95FEAF10FA34C4E4</vt:lpwstr>
  </property>
</Properties>
</file>